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70" r:id="rId3"/>
  </p:sldMasterIdLst>
  <p:notesMasterIdLst>
    <p:notesMasterId r:id="rId36"/>
  </p:notesMasterIdLst>
  <p:handoutMasterIdLst>
    <p:handoutMasterId r:id="rId37"/>
  </p:handoutMasterIdLst>
  <p:sldIdLst>
    <p:sldId id="333" r:id="rId4"/>
    <p:sldId id="370" r:id="rId5"/>
    <p:sldId id="372" r:id="rId6"/>
    <p:sldId id="358" r:id="rId7"/>
    <p:sldId id="359" r:id="rId8"/>
    <p:sldId id="361" r:id="rId9"/>
    <p:sldId id="362" r:id="rId10"/>
    <p:sldId id="363" r:id="rId11"/>
    <p:sldId id="364" r:id="rId12"/>
    <p:sldId id="365" r:id="rId13"/>
    <p:sldId id="366" r:id="rId14"/>
    <p:sldId id="367" r:id="rId15"/>
    <p:sldId id="368" r:id="rId16"/>
    <p:sldId id="369" r:id="rId17"/>
    <p:sldId id="371" r:id="rId18"/>
    <p:sldId id="347" r:id="rId19"/>
    <p:sldId id="348" r:id="rId20"/>
    <p:sldId id="349" r:id="rId21"/>
    <p:sldId id="350" r:id="rId22"/>
    <p:sldId id="351" r:id="rId23"/>
    <p:sldId id="353" r:id="rId24"/>
    <p:sldId id="356" r:id="rId25"/>
    <p:sldId id="352" r:id="rId26"/>
    <p:sldId id="354" r:id="rId27"/>
    <p:sldId id="357" r:id="rId28"/>
    <p:sldId id="322" r:id="rId29"/>
    <p:sldId id="325" r:id="rId30"/>
    <p:sldId id="316" r:id="rId31"/>
    <p:sldId id="291" r:id="rId32"/>
    <p:sldId id="328" r:id="rId33"/>
    <p:sldId id="334" r:id="rId34"/>
    <p:sldId id="335" r:id="rId35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3AB"/>
    <a:srgbClr val="246381"/>
    <a:srgbClr val="F8F4A6"/>
    <a:srgbClr val="0075A9"/>
    <a:srgbClr val="3ED66D"/>
    <a:srgbClr val="57448C"/>
    <a:srgbClr val="CCD3D8"/>
    <a:srgbClr val="535354"/>
    <a:srgbClr val="959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73" autoAdjust="0"/>
    <p:restoredTop sz="94660"/>
  </p:normalViewPr>
  <p:slideViewPr>
    <p:cSldViewPr>
      <p:cViewPr>
        <p:scale>
          <a:sx n="95" d="100"/>
          <a:sy n="95" d="100"/>
        </p:scale>
        <p:origin x="-570" y="246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C4823-A16F-4AA4-93B8-0A4885D97093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72D9E-DF78-40C0-B272-EDDAE55937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75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D6592-0A73-4F46-80EA-47FE27EEBF31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321A5-1916-4E0D-A8A3-48D3CCE208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15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V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82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C30F-F9DB-48EB-8A74-F97804DAC76B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7897-F952-4CBD-8BDF-2CC53F80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438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3" y="1709814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3" y="4589539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74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2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1" y="365129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243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634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718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2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501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2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549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2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501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2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85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641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902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7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05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C30F-F9DB-48EB-8A74-F97804DAC76B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7897-F952-4CBD-8BDF-2CC53F80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154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006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3" y="170981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3" y="458953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75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68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1" y="365129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64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10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42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2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9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2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764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2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9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2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923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3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C30F-F9DB-48EB-8A74-F97804DAC76B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7897-F952-4CBD-8BDF-2CC53F80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9020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76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097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C30F-F9DB-48EB-8A74-F97804DAC76B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7897-F952-4CBD-8BDF-2CC53F80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C30F-F9DB-48EB-8A74-F97804DAC76B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7897-F952-4CBD-8BDF-2CC53F80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C30F-F9DB-48EB-8A74-F97804DAC76B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7897-F952-4CBD-8BDF-2CC53F80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106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C30F-F9DB-48EB-8A74-F97804DAC76B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7897-F952-4CBD-8BDF-2CC53F80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OSLEDNJ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C30F-F9DB-48EB-8A74-F97804DAC76B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7897-F952-4CBD-8BDF-2CC53F80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011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40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5C30F-F9DB-48EB-8A74-F97804DAC76B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40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40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17897-F952-4CBD-8BDF-2CC53F80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2" r:id="rId4"/>
    <p:sldLayoutId id="2147483653" r:id="rId5"/>
    <p:sldLayoutId id="2147483654" r:id="rId6"/>
    <p:sldLayoutId id="2147483656" r:id="rId7"/>
    <p:sldLayoutId id="2147483655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44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44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42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9" y="6356426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42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28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44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44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42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B3851-A561-4745-80F5-9E92A04FD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9" y="635642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42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5443B-82E9-416F-A41E-B5D89E780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83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inpolj.gov.rs/korisna-dokumenta-i-linkovi/" TargetMode="Externa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mailto:julkica.simic@vojvodina.gov.rs" TargetMode="External"/><Relationship Id="rId3" Type="http://schemas.openxmlformats.org/officeDocument/2006/relationships/hyperlink" Target="mailto:nljiljanic@ipn.bg.ac.rs" TargetMode="External"/><Relationship Id="rId7" Type="http://schemas.openxmlformats.org/officeDocument/2006/relationships/hyperlink" Target="mailto:jurlina.goran@pssnovisad.rs" TargetMode="External"/><Relationship Id="rId2" Type="http://schemas.openxmlformats.org/officeDocument/2006/relationships/hyperlink" Target="mailto:rradisic@ipn.co.r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natasa.stankovic@vojvodina.gov.rs" TargetMode="External"/><Relationship Id="rId5" Type="http://schemas.openxmlformats.org/officeDocument/2006/relationships/hyperlink" Target="mailto:scolic@ipn.bg.ac.rs" TargetMode="External"/><Relationship Id="rId4" Type="http://schemas.openxmlformats.org/officeDocument/2006/relationships/hyperlink" Target="mailto:vedran.tomic.83@gmail.com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9942" y="3749040"/>
            <a:ext cx="7429500" cy="2340864"/>
          </a:xfrm>
        </p:spPr>
        <p:txBody>
          <a:bodyPr>
            <a:normAutofit fontScale="85000" lnSpcReduction="20000"/>
          </a:bodyPr>
          <a:lstStyle/>
          <a:p>
            <a:r>
              <a:rPr lang="sr-Cyrl-RS" sz="3600" b="1" dirty="0" smtClean="0">
                <a:solidFill>
                  <a:schemeClr val="bg1"/>
                </a:solidFill>
              </a:rPr>
              <a:t>Резултати </a:t>
            </a:r>
            <a:r>
              <a:rPr lang="sr-Latn-RS" sz="3600" b="1" dirty="0">
                <a:solidFill>
                  <a:schemeClr val="bg1"/>
                </a:solidFill>
              </a:rPr>
              <a:t>FADN</a:t>
            </a:r>
            <a:r>
              <a:rPr lang="sr-Cyrl-RS" sz="3600" b="1" dirty="0" smtClean="0">
                <a:solidFill>
                  <a:schemeClr val="bg1"/>
                </a:solidFill>
              </a:rPr>
              <a:t> истраживања у 2017.години</a:t>
            </a:r>
          </a:p>
          <a:p>
            <a:r>
              <a:rPr lang="ru-RU" sz="3600" b="1" dirty="0" smtClean="0">
                <a:solidFill>
                  <a:schemeClr val="bg1"/>
                </a:solidFill>
              </a:rPr>
              <a:t>Селекцијски </a:t>
            </a:r>
            <a:r>
              <a:rPr lang="ru-RU" sz="3600" b="1" dirty="0">
                <a:solidFill>
                  <a:schemeClr val="bg1"/>
                </a:solidFill>
              </a:rPr>
              <a:t>план и активности </a:t>
            </a:r>
            <a:r>
              <a:rPr lang="ru-RU" sz="3600" b="1" dirty="0" smtClean="0">
                <a:solidFill>
                  <a:schemeClr val="bg1"/>
                </a:solidFill>
              </a:rPr>
              <a:t>за 2018. годину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sr-Cyrl-BA" sz="3600" b="1" dirty="0" smtClean="0">
                <a:solidFill>
                  <a:srgbClr val="FF0000"/>
                </a:solidFill>
              </a:rPr>
              <a:t>м</a:t>
            </a:r>
            <a:r>
              <a:rPr lang="sr-Cyrl-RS" sz="3600" b="1" dirty="0">
                <a:solidFill>
                  <a:srgbClr val="FF0000"/>
                </a:solidFill>
              </a:rPr>
              <a:t>р Мирјана </a:t>
            </a:r>
            <a:r>
              <a:rPr lang="sr-Cyrl-RS" sz="3600" b="1" dirty="0" smtClean="0">
                <a:solidFill>
                  <a:srgbClr val="FF0000"/>
                </a:solidFill>
              </a:rPr>
              <a:t>Бојчевски</a:t>
            </a:r>
            <a:r>
              <a:rPr lang="sr-Latn-RS" sz="3600" b="1" dirty="0" smtClean="0">
                <a:solidFill>
                  <a:srgbClr val="FF0000"/>
                </a:solidFill>
              </a:rPr>
              <a:t>, </a:t>
            </a:r>
            <a:endParaRPr lang="sr-Cyrl-RS" sz="3600" b="1" dirty="0" smtClean="0">
              <a:solidFill>
                <a:srgbClr val="FF0000"/>
              </a:solidFill>
            </a:endParaRPr>
          </a:p>
          <a:p>
            <a:r>
              <a:rPr lang="sr-Cyrl-RS" sz="2000" dirty="0" smtClean="0">
                <a:solidFill>
                  <a:schemeClr val="bg1"/>
                </a:solidFill>
              </a:rPr>
              <a:t>Министарство пољопривреде, шумарства и водопривреде</a:t>
            </a:r>
            <a:endParaRPr lang="da-DK" sz="2000" dirty="0">
              <a:solidFill>
                <a:schemeClr val="bg1"/>
              </a:solidFill>
            </a:endParaRPr>
          </a:p>
          <a:p>
            <a:endParaRPr lang="da-DK" sz="3600" dirty="0">
              <a:solidFill>
                <a:schemeClr val="bg1"/>
              </a:solidFill>
            </a:endParaRPr>
          </a:p>
          <a:p>
            <a:endParaRPr lang="en-US" sz="3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84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sr-Cyrl-RS" sz="3100" dirty="0" smtClean="0"/>
              <a:t/>
            </a:r>
            <a:br>
              <a:rPr lang="sr-Cyrl-RS" sz="3100" dirty="0" smtClean="0"/>
            </a:br>
            <a:r>
              <a:rPr lang="sr-Cyrl-RS" sz="3100" dirty="0"/>
              <a:t/>
            </a:r>
            <a:br>
              <a:rPr lang="sr-Cyrl-RS" sz="3100" dirty="0"/>
            </a:br>
            <a:r>
              <a:rPr lang="sr-Cyrl-RS" sz="3100" b="1" dirty="0" smtClean="0">
                <a:solidFill>
                  <a:srgbClr val="FF0000"/>
                </a:solidFill>
                <a:latin typeface="+mn-lt"/>
              </a:rPr>
              <a:t>НЕТО ДОДАТА ВРЕДНОСТ ПРЕМА ГОДИШЊОЈ РАДНОЈ ЈЕДИНИЦИ ( мил.РСД)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/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endParaRPr lang="sr-Cyrl-RS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1447800"/>
            <a:ext cx="7178885" cy="42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133600"/>
            <a:ext cx="28956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entagon 5"/>
          <p:cNvSpPr/>
          <p:nvPr/>
        </p:nvSpPr>
        <p:spPr>
          <a:xfrm>
            <a:off x="533400" y="5943600"/>
            <a:ext cx="8153400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RS" b="1" dirty="0" smtClean="0"/>
              <a:t>НЕТО ВРЕДНОСТ ГАЗДИНСТВА, </a:t>
            </a:r>
            <a:r>
              <a:rPr lang="en-US" b="1" dirty="0" smtClean="0"/>
              <a:t>( </a:t>
            </a:r>
            <a:r>
              <a:rPr lang="sr-Cyrl-RS" b="1" dirty="0" smtClean="0"/>
              <a:t>мил.РСД</a:t>
            </a:r>
            <a:r>
              <a:rPr lang="en-US" b="1" dirty="0" smtClean="0"/>
              <a:t>) </a:t>
            </a:r>
            <a:r>
              <a:rPr lang="sr-Cyrl-RS" b="1" dirty="0" smtClean="0"/>
              <a:t>ИЗРАЖЕНА ПРЕМА ЈЕДНОЈ ГРЈ</a:t>
            </a:r>
            <a:r>
              <a:rPr lang="en-US" b="1" dirty="0" smtClean="0"/>
              <a:t>,</a:t>
            </a:r>
            <a:endParaRPr lang="en-US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RS" sz="2000" b="1" dirty="0" smtClean="0"/>
              <a:t>ЕФИКАСНОСТ ГАЗДИНСТВА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6134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04800"/>
            <a:ext cx="7633854" cy="609599"/>
          </a:xfrm>
        </p:spPr>
        <p:txBody>
          <a:bodyPr>
            <a:no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sr-Cyrl-RS" sz="2800" b="1" dirty="0" smtClean="0">
                <a:solidFill>
                  <a:srgbClr val="FF0000"/>
                </a:solidFill>
                <a:latin typeface="+mn-lt"/>
              </a:rPr>
            </a:br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ПЛАЋЕНЕ ЗАРАДЕ ПО САТУ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, 2016</a:t>
            </a:r>
            <a:r>
              <a:rPr lang="en-US" sz="2800" b="1" dirty="0">
                <a:latin typeface="+mn-lt"/>
              </a:rPr>
              <a:t/>
            </a:r>
            <a:br>
              <a:rPr lang="en-US" sz="2800" b="1" dirty="0">
                <a:latin typeface="+mn-lt"/>
              </a:rPr>
            </a:br>
            <a:endParaRPr lang="sr-Cyrl-RS" sz="2800" b="1" dirty="0">
              <a:latin typeface="+mn-lt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19400"/>
            <a:ext cx="6996545" cy="418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545" y="2743200"/>
            <a:ext cx="28956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entagon 6"/>
          <p:cNvSpPr/>
          <p:nvPr/>
        </p:nvSpPr>
        <p:spPr>
          <a:xfrm>
            <a:off x="533400" y="5638800"/>
            <a:ext cx="7010400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sr-Cyrl-RS" b="1" dirty="0" smtClean="0">
                <a:solidFill>
                  <a:srgbClr val="FFFFFF"/>
                </a:solidFill>
              </a:rPr>
              <a:t>ПЛАЋЕНЕ ЗАРАДЕ ПО САТУ </a:t>
            </a:r>
            <a:r>
              <a:rPr lang="en-US" b="1" dirty="0" smtClean="0">
                <a:solidFill>
                  <a:srgbClr val="FFFFFF"/>
                </a:solidFill>
              </a:rPr>
              <a:t>(</a:t>
            </a:r>
            <a:r>
              <a:rPr lang="sr-Cyrl-RS" b="1" dirty="0" smtClean="0">
                <a:solidFill>
                  <a:srgbClr val="FFFFFF"/>
                </a:solidFill>
              </a:rPr>
              <a:t>са порезима</a:t>
            </a:r>
            <a:r>
              <a:rPr lang="en-US" b="1" dirty="0" smtClean="0">
                <a:solidFill>
                  <a:srgbClr val="FFFFFF"/>
                </a:solidFill>
              </a:rPr>
              <a:t>), </a:t>
            </a:r>
            <a:endParaRPr lang="en-US" b="1" dirty="0">
              <a:solidFill>
                <a:srgbClr val="FFFFFF"/>
              </a:solidFill>
            </a:endParaRPr>
          </a:p>
          <a:p>
            <a:pPr algn="ctr"/>
            <a:r>
              <a:rPr lang="sr-Cyrl-RS" b="1" dirty="0" smtClean="0">
                <a:solidFill>
                  <a:srgbClr val="FFFFFF"/>
                </a:solidFill>
              </a:rPr>
              <a:t>Према типу производње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24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1"/>
            <a:ext cx="7086600" cy="609599"/>
          </a:xfrm>
        </p:spPr>
        <p:txBody>
          <a:bodyPr>
            <a:no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sr-Cyrl-RS" sz="2800" b="1" dirty="0" smtClean="0">
                <a:solidFill>
                  <a:srgbClr val="FF0000"/>
                </a:solidFill>
                <a:latin typeface="+mn-lt"/>
              </a:rPr>
            </a:br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УКУПНА СРЕДСТВА ПО ГРЈ,</a:t>
            </a:r>
            <a:r>
              <a:rPr lang="sr-Latn-RS" sz="2800" b="1" dirty="0" smtClean="0">
                <a:solidFill>
                  <a:srgbClr val="FF0000"/>
                </a:solidFill>
                <a:latin typeface="+mn-lt"/>
              </a:rPr>
              <a:t> 2016</a:t>
            </a:r>
            <a:r>
              <a:rPr lang="sr-Latn-RS" sz="2800" b="1" dirty="0">
                <a:solidFill>
                  <a:srgbClr val="FF0000"/>
                </a:solidFill>
                <a:latin typeface="+mn-lt"/>
              </a:rPr>
              <a:t>	</a:t>
            </a:r>
            <a:br>
              <a:rPr lang="sr-Latn-RS" sz="2800" b="1" dirty="0">
                <a:solidFill>
                  <a:srgbClr val="FF0000"/>
                </a:solidFill>
                <a:latin typeface="+mn-lt"/>
              </a:rPr>
            </a:br>
            <a:endParaRPr lang="sr-Cyrl-RS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7162800" cy="41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798618"/>
            <a:ext cx="30480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89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7" y="304801"/>
            <a:ext cx="7045037" cy="761999"/>
          </a:xfrm>
        </p:spPr>
        <p:txBody>
          <a:bodyPr>
            <a:no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sr-Cyrl-RS" sz="2800" b="1" dirty="0" smtClean="0">
                <a:solidFill>
                  <a:srgbClr val="FF0000"/>
                </a:solidFill>
                <a:latin typeface="+mn-lt"/>
              </a:rPr>
            </a:br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ИНВЕСТИЦИЈЕ ПО ХЕКТАРУ,2016</a:t>
            </a:r>
            <a:br>
              <a:rPr lang="sr-Cyrl-RS" sz="2800" b="1" dirty="0" smtClean="0">
                <a:solidFill>
                  <a:srgbClr val="FF0000"/>
                </a:solidFill>
                <a:latin typeface="+mn-lt"/>
              </a:rPr>
            </a:br>
            <a:endParaRPr lang="sr-Cyrl-RS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8" y="1134411"/>
            <a:ext cx="6937856" cy="430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964" y="2525685"/>
            <a:ext cx="2819400" cy="216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entagon 6"/>
          <p:cNvSpPr/>
          <p:nvPr/>
        </p:nvSpPr>
        <p:spPr>
          <a:xfrm>
            <a:off x="533400" y="5943600"/>
            <a:ext cx="8534400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RS" b="1" dirty="0" smtClean="0"/>
              <a:t>БРУТО ИНВЕСТИЦИЈЕ ПО ХЕКТАРУ, </a:t>
            </a:r>
            <a:endParaRPr lang="en-US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 </a:t>
            </a:r>
            <a:r>
              <a:rPr lang="sr-Cyrl-RS" b="1" dirty="0" smtClean="0"/>
              <a:t>ПРЕМА ТИПУ ПРОИЗВОДЊЕ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99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04800"/>
            <a:ext cx="7239000" cy="762000"/>
          </a:xfrm>
        </p:spPr>
        <p:txBody>
          <a:bodyPr>
            <a:no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sr-Cyrl-RS" sz="2800" b="1" dirty="0" smtClean="0">
                <a:solidFill>
                  <a:srgbClr val="FF0000"/>
                </a:solidFill>
                <a:latin typeface="+mn-lt"/>
              </a:rPr>
            </a:br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КОЕФИЦИЈЕНТ ЕКОНОМИЧНОСТИ,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 2016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	</a:t>
            </a:r>
            <a:br>
              <a:rPr lang="en-US" sz="2800" b="1" dirty="0">
                <a:solidFill>
                  <a:srgbClr val="FF0000"/>
                </a:solidFill>
                <a:latin typeface="+mn-lt"/>
              </a:rPr>
            </a:br>
            <a:endParaRPr lang="sr-Cyrl-RS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230"/>
            <a:ext cx="7248399" cy="4333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454118"/>
            <a:ext cx="2743200" cy="210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entagon 5"/>
          <p:cNvSpPr/>
          <p:nvPr/>
        </p:nvSpPr>
        <p:spPr>
          <a:xfrm>
            <a:off x="533400" y="5943600"/>
            <a:ext cx="8534400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RS" b="1" dirty="0" smtClean="0"/>
              <a:t>КОЕФИЦИЈЕНТ СА СУБВЕНЦИЈАМА И БЕЗ СУБВЕНЦИЈА,</a:t>
            </a:r>
            <a:endParaRPr lang="en-US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 </a:t>
            </a:r>
            <a:r>
              <a:rPr lang="sr-Cyrl-RS" b="1" dirty="0" smtClean="0"/>
              <a:t>ПРЕМА ТИПУ ПРОИЗВОДЊЕ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82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9942" y="3749040"/>
            <a:ext cx="7429500" cy="2340864"/>
          </a:xfrm>
        </p:spPr>
        <p:txBody>
          <a:bodyPr>
            <a:normAutofit/>
          </a:bodyPr>
          <a:lstStyle/>
          <a:p>
            <a:endParaRPr lang="ru-RU" sz="3600" b="1" dirty="0" smtClean="0">
              <a:solidFill>
                <a:schemeClr val="bg1"/>
              </a:solidFill>
            </a:endParaRPr>
          </a:p>
          <a:p>
            <a:r>
              <a:rPr lang="ru-RU" sz="3600" b="1" dirty="0" smtClean="0">
                <a:solidFill>
                  <a:schemeClr val="bg1"/>
                </a:solidFill>
              </a:rPr>
              <a:t>Селекцијски </a:t>
            </a:r>
            <a:r>
              <a:rPr lang="ru-RU" sz="3600" b="1" dirty="0">
                <a:solidFill>
                  <a:schemeClr val="bg1"/>
                </a:solidFill>
              </a:rPr>
              <a:t>план и активности </a:t>
            </a:r>
            <a:r>
              <a:rPr lang="ru-RU" sz="3600" b="1" dirty="0" smtClean="0">
                <a:solidFill>
                  <a:schemeClr val="bg1"/>
                </a:solidFill>
              </a:rPr>
              <a:t>за 2018. годину</a:t>
            </a:r>
            <a:endParaRPr lang="en-US" sz="3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26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2048"/>
            <a:ext cx="8543925" cy="990600"/>
          </a:xfrm>
        </p:spPr>
        <p:txBody>
          <a:bodyPr>
            <a:no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Типологија, Економска величина </a:t>
            </a:r>
            <a:br>
              <a:rPr lang="sr-Cyrl-R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sr-Latn-RS" sz="28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FADN </a:t>
            </a:r>
            <a:r>
              <a:rPr lang="sr-Cyrl-R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региони</a:t>
            </a:r>
            <a:endParaRPr lang="sr-Latn-RS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401" y="1177131"/>
            <a:ext cx="3075068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57800" y="1891099"/>
            <a:ext cx="1606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/>
              <a:t>Србија - Север</a:t>
            </a:r>
          </a:p>
        </p:txBody>
      </p:sp>
      <p:sp>
        <p:nvSpPr>
          <p:cNvPr id="6" name="Rectangle 5"/>
          <p:cNvSpPr/>
          <p:nvPr/>
        </p:nvSpPr>
        <p:spPr>
          <a:xfrm>
            <a:off x="5422108" y="2398931"/>
            <a:ext cx="1277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/>
              <a:t>Србија - Југ</a:t>
            </a:r>
          </a:p>
        </p:txBody>
      </p:sp>
      <p:sp>
        <p:nvSpPr>
          <p:cNvPr id="9" name="Rectangle 8"/>
          <p:cNvSpPr/>
          <p:nvPr/>
        </p:nvSpPr>
        <p:spPr>
          <a:xfrm>
            <a:off x="4267200" y="4176177"/>
            <a:ext cx="41497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Примери:</a:t>
            </a:r>
            <a:endParaRPr lang="ru-RU" b="1" dirty="0"/>
          </a:p>
          <a:p>
            <a:r>
              <a:rPr lang="ru-RU" dirty="0"/>
              <a:t>Музне краве: 800 - 1200 евра</a:t>
            </a:r>
          </a:p>
          <a:p>
            <a:r>
              <a:rPr lang="ru-RU" dirty="0"/>
              <a:t>Остала говеда: 250 – 310 евра</a:t>
            </a:r>
          </a:p>
          <a:p>
            <a:r>
              <a:rPr lang="ru-RU" dirty="0"/>
              <a:t>Овце: 70 - 130 евра</a:t>
            </a:r>
          </a:p>
          <a:p>
            <a:r>
              <a:rPr lang="ru-RU" dirty="0"/>
              <a:t>Приплодне крмаче: 425 - 450 евра</a:t>
            </a:r>
          </a:p>
          <a:p>
            <a:r>
              <a:rPr lang="ru-RU" dirty="0"/>
              <a:t>Товни пилићи (бројлери) (100): 760 евра</a:t>
            </a:r>
          </a:p>
          <a:p>
            <a:r>
              <a:rPr lang="ru-RU" dirty="0"/>
              <a:t>Коке носиље (100): 1130 - 1380 евра</a:t>
            </a:r>
          </a:p>
          <a:p>
            <a:r>
              <a:rPr lang="ru-RU" dirty="0"/>
              <a:t>Кошнице: 20 евра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3068181"/>
            <a:ext cx="448753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Примери:</a:t>
            </a:r>
            <a:endParaRPr lang="ru-RU" b="1" dirty="0"/>
          </a:p>
          <a:p>
            <a:r>
              <a:rPr lang="ru-RU" dirty="0" smtClean="0"/>
              <a:t>Пшеница</a:t>
            </a:r>
            <a:r>
              <a:rPr lang="ru-RU" dirty="0"/>
              <a:t>: 500 – 650 евра</a:t>
            </a:r>
          </a:p>
          <a:p>
            <a:r>
              <a:rPr lang="ru-RU" dirty="0"/>
              <a:t>Јечам: 350 - 450 евра</a:t>
            </a:r>
          </a:p>
          <a:p>
            <a:r>
              <a:rPr lang="ru-RU" dirty="0"/>
              <a:t>Кукуруз у зрну: 630 - 940 евро</a:t>
            </a:r>
          </a:p>
          <a:p>
            <a:r>
              <a:rPr lang="ru-RU" dirty="0"/>
              <a:t>Кромпир: 1500 - 1650 евра</a:t>
            </a:r>
          </a:p>
          <a:p>
            <a:r>
              <a:rPr lang="ru-RU" dirty="0"/>
              <a:t>Повртарство (на отвореном): 2440 евра</a:t>
            </a:r>
          </a:p>
          <a:p>
            <a:r>
              <a:rPr lang="ru-RU" dirty="0"/>
              <a:t>Повртарство (у заштићеном простору): 17500 евра</a:t>
            </a:r>
          </a:p>
          <a:p>
            <a:r>
              <a:rPr lang="ru-RU" dirty="0"/>
              <a:t>Воће и бобичасто воће: 1790 евра</a:t>
            </a:r>
          </a:p>
          <a:p>
            <a:r>
              <a:rPr lang="ru-RU" dirty="0"/>
              <a:t>Грожђе (за производњу стоног вина): 2100 – 4700 евра</a:t>
            </a:r>
          </a:p>
          <a:p>
            <a:r>
              <a:rPr lang="ru-RU" dirty="0"/>
              <a:t>Крмно биље: 320 – 590 евра</a:t>
            </a:r>
            <a:endParaRPr lang="sr-Latn-RS" dirty="0"/>
          </a:p>
        </p:txBody>
      </p:sp>
      <p:sp>
        <p:nvSpPr>
          <p:cNvPr id="3" name="Rectangle 2"/>
          <p:cNvSpPr/>
          <p:nvPr/>
        </p:nvSpPr>
        <p:spPr>
          <a:xfrm>
            <a:off x="0" y="1192648"/>
            <a:ext cx="4953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-RS" b="1" dirty="0" smtClean="0">
                <a:solidFill>
                  <a:srgbClr val="246381"/>
                </a:solidFill>
                <a:latin typeface="Arial" panose="020B0604020202020204" pitchFamily="34" charset="0"/>
                <a:ea typeface="Kozuka Gothic Pro R"/>
              </a:rPr>
              <a:t>ДЕФИНИСАЊЕ И УСВАЈАЊЕ</a:t>
            </a:r>
          </a:p>
          <a:p>
            <a:pPr>
              <a:buFont typeface="Arial" pitchFamily="34" charset="0"/>
              <a:buChar char="•"/>
            </a:pPr>
            <a:r>
              <a:rPr lang="sr-Cyrl-RS" b="1" dirty="0" smtClean="0">
                <a:solidFill>
                  <a:srgbClr val="246381"/>
                </a:solidFill>
                <a:latin typeface="Arial" panose="020B0604020202020204" pitchFamily="34" charset="0"/>
                <a:ea typeface="Kozuka Gothic Pro R"/>
              </a:rPr>
              <a:t>Регион</a:t>
            </a:r>
            <a:endParaRPr lang="da-DK" b="1" dirty="0" smtClean="0">
              <a:solidFill>
                <a:srgbClr val="246381"/>
              </a:solidFill>
              <a:latin typeface="Arial" panose="020B0604020202020204" pitchFamily="34" charset="0"/>
              <a:ea typeface="Kozuka Gothic Pro R"/>
            </a:endParaRPr>
          </a:p>
          <a:p>
            <a:pPr>
              <a:buFont typeface="Arial" pitchFamily="34" charset="0"/>
              <a:buChar char="•"/>
            </a:pPr>
            <a:r>
              <a:rPr lang="sr-Cyrl-RS" b="1" dirty="0" smtClean="0">
                <a:solidFill>
                  <a:srgbClr val="246381"/>
                </a:solidFill>
                <a:latin typeface="Arial" panose="020B0604020202020204" pitchFamily="34" charset="0"/>
                <a:ea typeface="Kozuka Gothic Pro R"/>
              </a:rPr>
              <a:t>Економска величина</a:t>
            </a:r>
            <a:endParaRPr lang="da-DK" b="1" dirty="0" smtClean="0">
              <a:solidFill>
                <a:srgbClr val="246381"/>
              </a:solidFill>
              <a:latin typeface="Arial" panose="020B0604020202020204" pitchFamily="34" charset="0"/>
              <a:ea typeface="Kozuka Gothic Pro R"/>
            </a:endParaRPr>
          </a:p>
          <a:p>
            <a:pPr>
              <a:buFont typeface="Arial" pitchFamily="34" charset="0"/>
              <a:buChar char="•"/>
            </a:pPr>
            <a:r>
              <a:rPr lang="sr-Cyrl-RS" b="1" dirty="0" smtClean="0">
                <a:solidFill>
                  <a:srgbClr val="246381"/>
                </a:solidFill>
                <a:latin typeface="Arial" panose="020B0604020202020204" pitchFamily="34" charset="0"/>
                <a:ea typeface="Kozuka Gothic Pro R"/>
              </a:rPr>
              <a:t>Тип производње</a:t>
            </a:r>
            <a:endParaRPr lang="en-GB" b="1" dirty="0" smtClean="0">
              <a:solidFill>
                <a:srgbClr val="246381"/>
              </a:solidFill>
              <a:latin typeface="Arial" panose="020B0604020202020204" pitchFamily="34" charset="0"/>
              <a:ea typeface="Kozuka Gothic Pro R"/>
            </a:endParaRPr>
          </a:p>
          <a:p>
            <a:r>
              <a:rPr lang="en-US" b="1" dirty="0" smtClean="0">
                <a:solidFill>
                  <a:srgbClr val="246381"/>
                </a:solidFill>
                <a:latin typeface="Kozuka Gothic Pro R"/>
                <a:ea typeface="Kozuka Gothic Pro R"/>
                <a:cs typeface="Kozuka Gothic Pro R"/>
              </a:rPr>
              <a:t> </a:t>
            </a:r>
            <a:endParaRPr lang="en-US" b="1" dirty="0">
              <a:solidFill>
                <a:srgbClr val="246381"/>
              </a:solidFill>
              <a:latin typeface="Kozuka Gothic Pro R"/>
              <a:ea typeface="Kozuka Gothic Pro R"/>
              <a:cs typeface="Kozuka Gothic Pro R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57400" y="2121932"/>
            <a:ext cx="3200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000" b="1" dirty="0" smtClean="0">
                <a:solidFill>
                  <a:srgbClr val="FF0000"/>
                </a:solidFill>
              </a:rPr>
              <a:t>ИЗРАЧУНАВАЊЕ Коефицијента стандардне вредности производње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7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39"/>
            <a:ext cx="7162801" cy="937261"/>
          </a:xfrm>
        </p:spPr>
        <p:txBody>
          <a:bodyPr>
            <a:norm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СТРУКТУРА </a:t>
            </a:r>
            <a:r>
              <a:rPr lang="sr-Latn-RS" sz="2800" b="1" dirty="0" smtClean="0">
                <a:solidFill>
                  <a:srgbClr val="FF0000"/>
                </a:solidFill>
                <a:latin typeface="+mn-lt"/>
              </a:rPr>
              <a:t>FADN </a:t>
            </a:r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ИСТРАЖИВАЊА </a:t>
            </a:r>
            <a:endParaRPr lang="sr-Latn-RS" sz="2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956970"/>
            <a:ext cx="9301169" cy="4672430"/>
          </a:xfrm>
        </p:spPr>
        <p:txBody>
          <a:bodyPr>
            <a:normAutofit fontScale="85000" lnSpcReduction="10000"/>
          </a:bodyPr>
          <a:lstStyle/>
          <a:p>
            <a:pPr marL="0" indent="0" algn="r">
              <a:buNone/>
            </a:pPr>
            <a:endParaRPr lang="sr-Latn-RS" b="1" dirty="0" smtClean="0"/>
          </a:p>
          <a:p>
            <a:pPr marL="0" indent="0">
              <a:buNone/>
            </a:pPr>
            <a:r>
              <a:rPr lang="ru-RU" b="1" dirty="0" smtClean="0"/>
              <a:t>Структура </a:t>
            </a:r>
            <a:r>
              <a:rPr lang="ru-RU" b="1" dirty="0"/>
              <a:t>пољопривредних газдинстава у Републици </a:t>
            </a:r>
            <a:r>
              <a:rPr lang="ru-RU" b="1" dirty="0" smtClean="0"/>
              <a:t>Србији</a:t>
            </a:r>
          </a:p>
          <a:p>
            <a:r>
              <a:rPr lang="ru-RU" dirty="0"/>
              <a:t> 631 552 газдинстава</a:t>
            </a:r>
          </a:p>
          <a:p>
            <a:r>
              <a:rPr lang="ru-RU" dirty="0"/>
              <a:t>3 770 милона еура – стандардна вредност производње</a:t>
            </a:r>
          </a:p>
          <a:p>
            <a:r>
              <a:rPr lang="ru-RU" dirty="0"/>
              <a:t>6 000 еура - просечна стандардна вредност производње </a:t>
            </a:r>
            <a:r>
              <a:rPr lang="ru-RU" dirty="0" smtClean="0"/>
              <a:t>газдинства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b="1" dirty="0"/>
              <a:t>FADN узорак </a:t>
            </a:r>
            <a:endParaRPr lang="ru-RU" b="1" dirty="0" smtClean="0"/>
          </a:p>
          <a:p>
            <a:r>
              <a:rPr lang="ru-RU" dirty="0" smtClean="0"/>
              <a:t> </a:t>
            </a:r>
            <a:r>
              <a:rPr lang="ru-RU" dirty="0"/>
              <a:t>газдинства изнад 4 000 еура стандардне вредности производње</a:t>
            </a:r>
          </a:p>
          <a:p>
            <a:r>
              <a:rPr lang="ru-RU" dirty="0"/>
              <a:t>203 665 - област истраживања</a:t>
            </a:r>
          </a:p>
          <a:p>
            <a:r>
              <a:rPr lang="ru-RU" dirty="0"/>
              <a:t>Искључено је: </a:t>
            </a:r>
          </a:p>
          <a:p>
            <a:r>
              <a:rPr lang="ru-RU" dirty="0"/>
              <a:t>427 887 газдинстава / стандардне вредности 0 – 4000 еура</a:t>
            </a:r>
          </a:p>
          <a:p>
            <a:pPr marL="0" indent="0">
              <a:buNone/>
            </a:pPr>
            <a:endParaRPr lang="sr-Latn-RS" dirty="0"/>
          </a:p>
        </p:txBody>
      </p:sp>
      <p:sp>
        <p:nvSpPr>
          <p:cNvPr id="4" name="Rectangle 3"/>
          <p:cNvSpPr/>
          <p:nvPr/>
        </p:nvSpPr>
        <p:spPr>
          <a:xfrm>
            <a:off x="152400" y="990600"/>
            <a:ext cx="5105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800" b="1" dirty="0" smtClean="0">
                <a:solidFill>
                  <a:srgbClr val="246381"/>
                </a:solidFill>
              </a:rPr>
              <a:t>ДЕТАЉАН ОПИС СТРУКТУРЕ ГАЗДИНСТАВА ЗА ИЗРАДУ ПЛАНА</a:t>
            </a:r>
            <a:endParaRPr lang="en-US" sz="2800" b="1" dirty="0">
              <a:solidFill>
                <a:srgbClr val="2463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5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rizontal Scroll 5"/>
          <p:cNvSpPr/>
          <p:nvPr/>
        </p:nvSpPr>
        <p:spPr>
          <a:xfrm>
            <a:off x="685800" y="5257800"/>
            <a:ext cx="4038600" cy="12954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b="1" dirty="0" smtClean="0"/>
              <a:t> ОЧЕКИВАНИ УЗОРАК ЗА СРБИЈУ </a:t>
            </a:r>
          </a:p>
          <a:p>
            <a:pPr algn="ctr"/>
            <a:r>
              <a:rPr lang="sr-Cyrl-RS" sz="2400" b="1" dirty="0" smtClean="0"/>
              <a:t>2000</a:t>
            </a:r>
            <a:endParaRPr lang="sr-Latn-RS" sz="2400" b="1" dirty="0"/>
          </a:p>
        </p:txBody>
      </p:sp>
      <p:sp>
        <p:nvSpPr>
          <p:cNvPr id="9" name="Horizontal Scroll 8"/>
          <p:cNvSpPr/>
          <p:nvPr/>
        </p:nvSpPr>
        <p:spPr>
          <a:xfrm>
            <a:off x="8305800" y="2819400"/>
            <a:ext cx="1219200" cy="7239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/>
              <a:t>2016</a:t>
            </a:r>
          </a:p>
          <a:p>
            <a:pPr algn="ctr"/>
            <a:r>
              <a:rPr lang="sr-Cyrl-RS" b="1" dirty="0" smtClean="0"/>
              <a:t>1263</a:t>
            </a:r>
            <a:endParaRPr lang="sr-Latn-RS" b="1" dirty="0"/>
          </a:p>
        </p:txBody>
      </p:sp>
      <p:sp>
        <p:nvSpPr>
          <p:cNvPr id="10" name="Horizontal Scroll 9"/>
          <p:cNvSpPr/>
          <p:nvPr/>
        </p:nvSpPr>
        <p:spPr>
          <a:xfrm>
            <a:off x="8305800" y="1828800"/>
            <a:ext cx="1219200" cy="6858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/>
              <a:t>2015</a:t>
            </a:r>
          </a:p>
          <a:p>
            <a:pPr algn="ctr"/>
            <a:r>
              <a:rPr lang="sr-Cyrl-RS" b="1" dirty="0" smtClean="0"/>
              <a:t>1200</a:t>
            </a:r>
            <a:endParaRPr lang="sr-Latn-RS" b="1" dirty="0"/>
          </a:p>
        </p:txBody>
      </p:sp>
      <p:sp>
        <p:nvSpPr>
          <p:cNvPr id="7" name="Horizontal Scroll 6"/>
          <p:cNvSpPr/>
          <p:nvPr/>
        </p:nvSpPr>
        <p:spPr>
          <a:xfrm>
            <a:off x="8312727" y="4038600"/>
            <a:ext cx="1219200" cy="7239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/>
              <a:t>2017</a:t>
            </a:r>
          </a:p>
          <a:p>
            <a:pPr algn="ctr"/>
            <a:r>
              <a:rPr lang="sr-Cyrl-RS" b="1" dirty="0" smtClean="0"/>
              <a:t>1400</a:t>
            </a:r>
            <a:endParaRPr lang="sr-Latn-RS" b="1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87902"/>
            <a:ext cx="6934200" cy="408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424934"/>
            <a:ext cx="4276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</a:rPr>
              <a:t>ВЕЛИЧИНА  </a:t>
            </a:r>
            <a:r>
              <a:rPr lang="sr-Latn-RS" sz="2800" b="1" dirty="0" smtClean="0">
                <a:solidFill>
                  <a:srgbClr val="FF0000"/>
                </a:solidFill>
              </a:rPr>
              <a:t>FADN</a:t>
            </a:r>
            <a:r>
              <a:rPr lang="sr-Cyrl-RS" sz="2800" b="1" dirty="0" smtClean="0">
                <a:solidFill>
                  <a:srgbClr val="FF0000"/>
                </a:solidFill>
              </a:rPr>
              <a:t> УЗОРКА </a:t>
            </a:r>
            <a:endParaRPr lang="sr-Cyrl-R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6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829800" cy="57912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5100" dirty="0" smtClean="0"/>
              <a:t>1) Саветодавци </a:t>
            </a:r>
            <a:r>
              <a:rPr lang="sr-Cyrl-RS" sz="5100" dirty="0" smtClean="0"/>
              <a:t>који </a:t>
            </a:r>
            <a:r>
              <a:rPr lang="ru-RU" sz="5100" dirty="0" smtClean="0"/>
              <a:t>имају обавезу </a:t>
            </a:r>
            <a:r>
              <a:rPr lang="ru-RU" sz="5100" u="sng" dirty="0" smtClean="0">
                <a:solidFill>
                  <a:srgbClr val="C00000"/>
                </a:solidFill>
              </a:rPr>
              <a:t>да прате 10 газдинстав</a:t>
            </a:r>
            <a:r>
              <a:rPr lang="ru-RU" sz="5100" dirty="0" smtClean="0"/>
              <a:t>а, и уколико је било одустајања замене са новим. </a:t>
            </a:r>
          </a:p>
          <a:p>
            <a:pPr marL="0" indent="0">
              <a:buNone/>
            </a:pPr>
            <a:r>
              <a:rPr lang="ru-RU" sz="5100" dirty="0" smtClean="0"/>
              <a:t>2) Саветодавци који имају обавезу да укључе </a:t>
            </a:r>
            <a:r>
              <a:rPr lang="ru-RU" sz="5100" u="sng" dirty="0" smtClean="0">
                <a:solidFill>
                  <a:srgbClr val="C00000"/>
                </a:solidFill>
              </a:rPr>
              <a:t>још по 6 пољопривредних </a:t>
            </a:r>
            <a:r>
              <a:rPr lang="ru-RU" sz="5100" dirty="0" smtClean="0"/>
              <a:t>газдинстава; </a:t>
            </a:r>
          </a:p>
          <a:p>
            <a:pPr marL="0" indent="0">
              <a:buNone/>
            </a:pPr>
            <a:endParaRPr lang="ru-RU" sz="3800" dirty="0" smtClean="0"/>
          </a:p>
          <a:p>
            <a:pPr marL="0" indent="0">
              <a:buNone/>
            </a:pPr>
            <a:r>
              <a:rPr lang="ru-RU" sz="5900" b="1" dirty="0" smtClean="0">
                <a:solidFill>
                  <a:srgbClr val="FF0000"/>
                </a:solidFill>
              </a:rPr>
              <a:t>ПОЉОПРИВРЕДНА ГАЗДИНСТВА ИСПОД 4.000 ЕУРА СЕ ИСКЉУЧУЈУ ИЗ ИСТРАЖИВАЊА И МОРАЈУ ДА СЕ ЗАМЕНЕ!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3800" b="1" dirty="0" smtClean="0"/>
              <a:t>Процес</a:t>
            </a:r>
            <a:r>
              <a:rPr lang="ru-RU" sz="3800" b="1" dirty="0"/>
              <a:t>:</a:t>
            </a:r>
          </a:p>
          <a:p>
            <a:pPr>
              <a:spcBef>
                <a:spcPts val="0"/>
              </a:spcBef>
            </a:pPr>
            <a:r>
              <a:rPr lang="ru-RU" sz="4500" dirty="0"/>
              <a:t>Пољопривредна саветодавна и стручна служба добија списак могућих газдинстава</a:t>
            </a:r>
          </a:p>
          <a:p>
            <a:pPr>
              <a:spcBef>
                <a:spcPts val="0"/>
              </a:spcBef>
            </a:pPr>
            <a:r>
              <a:rPr lang="ru-RU" sz="4500" dirty="0"/>
              <a:t>Газдинства се додељују НОВИМ саветодавцима </a:t>
            </a:r>
            <a:r>
              <a:rPr lang="ru-RU" sz="4500" dirty="0" smtClean="0"/>
              <a:t>– </a:t>
            </a:r>
            <a:r>
              <a:rPr lang="ru-RU" sz="4500" b="1" dirty="0" smtClean="0">
                <a:solidFill>
                  <a:srgbClr val="C00000"/>
                </a:solidFill>
              </a:rPr>
              <a:t>10 ИЛИ  </a:t>
            </a:r>
            <a:r>
              <a:rPr lang="ru-RU" sz="4500" b="1" dirty="0">
                <a:solidFill>
                  <a:srgbClr val="C00000"/>
                </a:solidFill>
              </a:rPr>
              <a:t>6</a:t>
            </a:r>
            <a:r>
              <a:rPr lang="ru-RU" sz="4500" b="1" dirty="0" smtClean="0">
                <a:solidFill>
                  <a:srgbClr val="C00000"/>
                </a:solidFill>
              </a:rPr>
              <a:t>ПГ</a:t>
            </a:r>
            <a:r>
              <a:rPr lang="ru-RU" sz="4500" b="1" dirty="0">
                <a:solidFill>
                  <a:srgbClr val="C00000"/>
                </a:solidFill>
              </a:rPr>
              <a:t>/ Саветодавцу</a:t>
            </a:r>
          </a:p>
          <a:p>
            <a:pPr>
              <a:spcBef>
                <a:spcPts val="0"/>
              </a:spcBef>
            </a:pPr>
            <a:r>
              <a:rPr lang="ru-RU" sz="4500" dirty="0"/>
              <a:t>Софтвер за типологију за проналажење алтернативних газдинстава - Калкулатор</a:t>
            </a:r>
          </a:p>
          <a:p>
            <a:pPr>
              <a:spcBef>
                <a:spcPts val="0"/>
              </a:spcBef>
            </a:pPr>
            <a:endParaRPr lang="ru-RU" sz="4500" dirty="0"/>
          </a:p>
          <a:p>
            <a:pPr>
              <a:spcBef>
                <a:spcPts val="0"/>
              </a:spcBef>
            </a:pPr>
            <a:r>
              <a:rPr lang="ru-RU" sz="4500" dirty="0"/>
              <a:t>Критеријуми за одабир газдинстава</a:t>
            </a:r>
          </a:p>
          <a:p>
            <a:pPr>
              <a:spcBef>
                <a:spcPts val="0"/>
              </a:spcBef>
            </a:pPr>
            <a:r>
              <a:rPr lang="ru-RU" sz="4500" dirty="0"/>
              <a:t>уклапа се у типологију</a:t>
            </a:r>
          </a:p>
          <a:p>
            <a:pPr>
              <a:spcBef>
                <a:spcPts val="0"/>
              </a:spcBef>
            </a:pPr>
            <a:r>
              <a:rPr lang="ru-RU" sz="4500" dirty="0"/>
              <a:t>руководилац/менаџер сарађује</a:t>
            </a:r>
          </a:p>
          <a:p>
            <a:pPr>
              <a:spcBef>
                <a:spcPts val="0"/>
              </a:spcBef>
            </a:pPr>
            <a:r>
              <a:rPr lang="ru-RU" sz="4500" dirty="0"/>
              <a:t>вољан је да учествује</a:t>
            </a:r>
          </a:p>
          <a:p>
            <a:pPr>
              <a:spcBef>
                <a:spcPts val="0"/>
              </a:spcBef>
            </a:pPr>
            <a:r>
              <a:rPr lang="ru-RU" sz="4500" dirty="0"/>
              <a:t>може да достави податке</a:t>
            </a:r>
          </a:p>
          <a:p>
            <a:endParaRPr lang="sr-Latn-R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42419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</a:rPr>
              <a:t>ОДАБИР </a:t>
            </a:r>
            <a:r>
              <a:rPr lang="sr-Latn-RS" sz="2800" b="1" dirty="0">
                <a:solidFill>
                  <a:srgbClr val="FF0000"/>
                </a:solidFill>
              </a:rPr>
              <a:t>FADN </a:t>
            </a:r>
            <a:r>
              <a:rPr lang="sr-Cyrl-RS" sz="2800" b="1" dirty="0" smtClean="0">
                <a:solidFill>
                  <a:srgbClr val="FF0000"/>
                </a:solidFill>
              </a:rPr>
              <a:t>ГАЗДИНСТАВА</a:t>
            </a:r>
            <a:endParaRPr lang="sr-Cyrl-R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2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7391400" cy="1173163"/>
          </a:xfrm>
        </p:spPr>
        <p:txBody>
          <a:bodyPr>
            <a:norm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СТАНДАРДНИ РЕЗУЛТАТИ ЗА 2016.ГОДИНУ</a:t>
            </a:r>
            <a:endParaRPr lang="sr-Cyrl-RS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50436"/>
            <a:ext cx="3960000" cy="5496090"/>
          </a:xfrm>
          <a:prstGeom prst="rect">
            <a:avLst/>
          </a:prstGeom>
          <a:noFill/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50436"/>
            <a:ext cx="4092644" cy="54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57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457200"/>
            <a:ext cx="3140075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9067800" cy="430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04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6516688" cy="1048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523998"/>
            <a:ext cx="9181344" cy="501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63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9470573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1"/>
            <a:ext cx="8001000" cy="102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47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3621088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12364"/>
            <a:ext cx="9372600" cy="4227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68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4706938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9237140" cy="502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62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92831"/>
            <a:ext cx="9296400" cy="4459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7510462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0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9112670"/>
              </p:ext>
            </p:extLst>
          </p:nvPr>
        </p:nvGraphicFramePr>
        <p:xfrm>
          <a:off x="152400" y="939646"/>
          <a:ext cx="9105900" cy="5679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8545"/>
                <a:gridCol w="1057947"/>
                <a:gridCol w="1057947"/>
                <a:gridCol w="1062952"/>
                <a:gridCol w="1128509"/>
              </a:tblGrid>
              <a:tr h="457194">
                <a:tc>
                  <a:txBody>
                    <a:bodyPr/>
                    <a:lstStyle/>
                    <a:p>
                      <a:r>
                        <a:rPr lang="sr-Cyrl-RS" dirty="0" smtClean="0"/>
                        <a:t>АКТИВНОСТИ</a:t>
                      </a:r>
                      <a:endParaRPr lang="en-US" dirty="0"/>
                    </a:p>
                  </a:txBody>
                  <a:tcPr>
                    <a:solidFill>
                      <a:srgbClr val="2463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Cyrl-BA" sz="1400" dirty="0" smtClean="0"/>
                        <a:t>К</a:t>
                      </a:r>
                      <a:r>
                        <a:rPr lang="sr-Cyrl-RS" sz="1400" dirty="0" smtClean="0"/>
                        <a:t>вартал</a:t>
                      </a:r>
                      <a:r>
                        <a:rPr lang="sr-Latn-RS" sz="1400" dirty="0" smtClean="0"/>
                        <a:t> 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r-Cyrl-BA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</a:t>
                      </a:r>
                      <a:r>
                        <a:rPr kumimoji="0" lang="sr-Cyrl-R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вартал</a:t>
                      </a:r>
                      <a:r>
                        <a:rPr kumimoji="0" lang="sr-Latn-R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2</a:t>
                      </a:r>
                      <a:endParaRPr kumimoji="0" 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r-Cyrl-BA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</a:t>
                      </a:r>
                      <a:r>
                        <a:rPr kumimoji="0" lang="sr-Cyrl-R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вартал</a:t>
                      </a:r>
                      <a:r>
                        <a:rPr kumimoji="0" lang="sr-Latn-R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3</a:t>
                      </a:r>
                      <a:endParaRPr kumimoji="0" 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r-Cyrl-BA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</a:t>
                      </a:r>
                      <a:r>
                        <a:rPr kumimoji="0" lang="sr-Cyrl-R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вартал</a:t>
                      </a:r>
                      <a:r>
                        <a:rPr kumimoji="0" lang="sr-Latn-R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4</a:t>
                      </a:r>
                      <a:endParaRPr kumimoji="0" 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00746">
                <a:tc>
                  <a:txBody>
                    <a:bodyPr/>
                    <a:lstStyle/>
                    <a:p>
                      <a:r>
                        <a:rPr lang="sr-Cyrl-RS" sz="1800" b="1" dirty="0" smtClean="0"/>
                        <a:t>Припрема плана селекције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dirty="0" smtClean="0"/>
                        <a:t> 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00746">
                <a:tc>
                  <a:txBody>
                    <a:bodyPr/>
                    <a:lstStyle/>
                    <a:p>
                      <a:r>
                        <a:rPr lang="sr-Cyrl-RS" sz="1800" b="1" dirty="0" smtClean="0"/>
                        <a:t>Избор газдинстава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x</a:t>
                      </a:r>
                      <a:endParaRPr lang="en-US" dirty="0"/>
                    </a:p>
                  </a:txBody>
                  <a:tcPr/>
                </a:tc>
              </a:tr>
              <a:tr h="691699">
                <a:tc>
                  <a:txBody>
                    <a:bodyPr/>
                    <a:lstStyle/>
                    <a:p>
                      <a:r>
                        <a:rPr lang="sr-Cyrl-BA" sz="1800" b="1" dirty="0" smtClean="0"/>
                        <a:t>П</a:t>
                      </a:r>
                      <a:r>
                        <a:rPr lang="sr-Cyrl-RS" sz="1800" b="1" dirty="0" smtClean="0"/>
                        <a:t>рипрема документације за прикупљање података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x</a:t>
                      </a:r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x</a:t>
                      </a:r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00746">
                <a:tc>
                  <a:txBody>
                    <a:bodyPr/>
                    <a:lstStyle/>
                    <a:p>
                      <a:r>
                        <a:rPr lang="sr-Cyrl-RS" sz="1800" b="1" dirty="0" smtClean="0"/>
                        <a:t>Обуке саветодаваца</a:t>
                      </a:r>
                      <a:r>
                        <a:rPr lang="sr-Cyrl-RS" sz="1800" b="1" baseline="0" dirty="0" smtClean="0"/>
                        <a:t> (радионице)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</a:tr>
              <a:tr h="400746">
                <a:tc>
                  <a:txBody>
                    <a:bodyPr/>
                    <a:lstStyle/>
                    <a:p>
                      <a:r>
                        <a:rPr lang="sr-Cyrl-RS" sz="1800" b="1" dirty="0" smtClean="0"/>
                        <a:t>Прикупљање и унос података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</a:tr>
              <a:tr h="400746">
                <a:tc>
                  <a:txBody>
                    <a:bodyPr/>
                    <a:lstStyle/>
                    <a:p>
                      <a:r>
                        <a:rPr lang="sr-Cyrl-RS" b="1" dirty="0" smtClean="0"/>
                        <a:t>Мониторинг прикупљања података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00746">
                <a:tc>
                  <a:txBody>
                    <a:bodyPr/>
                    <a:lstStyle/>
                    <a:p>
                      <a:r>
                        <a:rPr lang="sr-Cyrl-RS" b="1" dirty="0" smtClean="0"/>
                        <a:t>Контрола прикупљања података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00746">
                <a:tc>
                  <a:txBody>
                    <a:bodyPr/>
                    <a:lstStyle/>
                    <a:p>
                      <a:r>
                        <a:rPr lang="sr-Cyrl-RS" b="1" dirty="0" smtClean="0"/>
                        <a:t>Обрада</a:t>
                      </a:r>
                      <a:r>
                        <a:rPr lang="sr-Cyrl-RS" b="1" baseline="0" dirty="0" smtClean="0"/>
                        <a:t> података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</a:tr>
              <a:tr h="400746">
                <a:tc>
                  <a:txBody>
                    <a:bodyPr/>
                    <a:lstStyle/>
                    <a:p>
                      <a:r>
                        <a:rPr lang="sr-Cyrl-RS" b="1" dirty="0" smtClean="0"/>
                        <a:t>Анализе</a:t>
                      </a:r>
                      <a:r>
                        <a:rPr lang="sr-Cyrl-RS" b="1" baseline="0" dirty="0" smtClean="0"/>
                        <a:t> података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</a:tr>
              <a:tr h="400746">
                <a:tc>
                  <a:txBody>
                    <a:bodyPr/>
                    <a:lstStyle/>
                    <a:p>
                      <a:r>
                        <a:rPr lang="sr-Cyrl-RS" sz="1800" b="1" dirty="0" smtClean="0"/>
                        <a:t>ИТ</a:t>
                      </a:r>
                      <a:r>
                        <a:rPr lang="sr-Cyrl-RS" sz="1800" b="1" baseline="0" dirty="0" smtClean="0"/>
                        <a:t> подршка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</a:tr>
              <a:tr h="400746">
                <a:tc>
                  <a:txBody>
                    <a:bodyPr/>
                    <a:lstStyle/>
                    <a:p>
                      <a:r>
                        <a:rPr lang="sr-Cyrl-RS" b="1" dirty="0" smtClean="0"/>
                        <a:t>Састанци Националног одбора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</a:tr>
              <a:tr h="400746">
                <a:tc>
                  <a:txBody>
                    <a:bodyPr/>
                    <a:lstStyle/>
                    <a:p>
                      <a:r>
                        <a:rPr lang="sr-Cyrl-RS" b="1" dirty="0" smtClean="0"/>
                        <a:t>Дисеминација резултата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 smtClean="0"/>
                        <a:t> x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943600" cy="1417638"/>
          </a:xfrm>
        </p:spPr>
        <p:txBody>
          <a:bodyPr>
            <a:normAutofit/>
          </a:bodyPr>
          <a:lstStyle/>
          <a:p>
            <a:pPr algn="l"/>
            <a:r>
              <a:rPr lang="sr-Cyrl-R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ГЛАВНИ ЦИЉ-Прикупљање података за </a:t>
            </a:r>
            <a:r>
              <a:rPr lang="da-DK" sz="28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FADN</a:t>
            </a:r>
            <a:r>
              <a:rPr lang="sr-Cyrl-R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базу података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" name="Rektangel 3"/>
          <p:cNvSpPr/>
          <p:nvPr/>
        </p:nvSpPr>
        <p:spPr>
          <a:xfrm>
            <a:off x="611567" y="1721946"/>
            <a:ext cx="273630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/>
              <a:t>Прикупљање података једном годишње -саветодавац</a:t>
            </a:r>
            <a:endParaRPr lang="da-DK" dirty="0"/>
          </a:p>
        </p:txBody>
      </p:sp>
      <p:sp>
        <p:nvSpPr>
          <p:cNvPr id="5" name="Rektangel 4"/>
          <p:cNvSpPr/>
          <p:nvPr/>
        </p:nvSpPr>
        <p:spPr>
          <a:xfrm>
            <a:off x="611567" y="3133312"/>
            <a:ext cx="273630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/>
              <a:t>Бележење података током године –пољопривредник и посете саветодавца</a:t>
            </a:r>
            <a:endParaRPr lang="da-DK" dirty="0"/>
          </a:p>
        </p:txBody>
      </p:sp>
      <p:sp>
        <p:nvSpPr>
          <p:cNvPr id="6" name="Rektangel 5"/>
          <p:cNvSpPr/>
          <p:nvPr/>
        </p:nvSpPr>
        <p:spPr>
          <a:xfrm>
            <a:off x="611567" y="4533564"/>
            <a:ext cx="273630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/>
              <a:t>Рачуноводство</a:t>
            </a:r>
            <a:endParaRPr lang="da-DK" dirty="0"/>
          </a:p>
        </p:txBody>
      </p:sp>
      <p:sp>
        <p:nvSpPr>
          <p:cNvPr id="7" name="Rektangel 6"/>
          <p:cNvSpPr/>
          <p:nvPr/>
        </p:nvSpPr>
        <p:spPr>
          <a:xfrm>
            <a:off x="5070409" y="1765160"/>
            <a:ext cx="1152128" cy="3744416"/>
          </a:xfrm>
          <a:prstGeom prst="rect">
            <a:avLst/>
          </a:prstGeom>
          <a:solidFill>
            <a:srgbClr val="F8F4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sr-Cyrl-RS" b="1" dirty="0" smtClean="0">
                <a:solidFill>
                  <a:srgbClr val="246381"/>
                </a:solidFill>
              </a:rPr>
              <a:t>Национална база података</a:t>
            </a:r>
            <a:endParaRPr lang="da-DK" b="1" dirty="0">
              <a:solidFill>
                <a:srgbClr val="246381"/>
              </a:solidFill>
            </a:endParaRPr>
          </a:p>
        </p:txBody>
      </p:sp>
      <p:cxnSp>
        <p:nvCxnSpPr>
          <p:cNvPr id="8" name="Lige pilforbindelse 8"/>
          <p:cNvCxnSpPr/>
          <p:nvPr/>
        </p:nvCxnSpPr>
        <p:spPr>
          <a:xfrm>
            <a:off x="3347864" y="2226002"/>
            <a:ext cx="172254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Lige pilforbindelse 11"/>
          <p:cNvCxnSpPr>
            <a:stCxn id="5" idx="3"/>
          </p:cNvCxnSpPr>
          <p:nvPr/>
        </p:nvCxnSpPr>
        <p:spPr>
          <a:xfrm>
            <a:off x="3347864" y="3637368"/>
            <a:ext cx="172254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Lige pilforbindelse 14"/>
          <p:cNvCxnSpPr>
            <a:stCxn id="6" idx="3"/>
          </p:cNvCxnSpPr>
          <p:nvPr/>
        </p:nvCxnSpPr>
        <p:spPr>
          <a:xfrm>
            <a:off x="3347864" y="5037620"/>
            <a:ext cx="172254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Lige pilforbindelse 17"/>
          <p:cNvCxnSpPr/>
          <p:nvPr/>
        </p:nvCxnSpPr>
        <p:spPr>
          <a:xfrm>
            <a:off x="6222535" y="3637368"/>
            <a:ext cx="48800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ktangel 19"/>
          <p:cNvSpPr/>
          <p:nvPr/>
        </p:nvSpPr>
        <p:spPr>
          <a:xfrm>
            <a:off x="6741912" y="3222278"/>
            <a:ext cx="1458416" cy="848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E</a:t>
            </a:r>
            <a:r>
              <a:rPr lang="sr-Cyrl-RS" dirty="0" err="1" smtClean="0"/>
              <a:t>вропска</a:t>
            </a:r>
            <a:r>
              <a:rPr lang="sr-Cyrl-RS" dirty="0" smtClean="0"/>
              <a:t> Унија</a:t>
            </a:r>
            <a:endParaRPr lang="da-DK" dirty="0"/>
          </a:p>
        </p:txBody>
      </p:sp>
      <p:sp>
        <p:nvSpPr>
          <p:cNvPr id="13" name="Rektangel 25"/>
          <p:cNvSpPr/>
          <p:nvPr/>
        </p:nvSpPr>
        <p:spPr>
          <a:xfrm>
            <a:off x="3912895" y="1765160"/>
            <a:ext cx="504056" cy="37444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sr-Cyrl-RS" dirty="0" smtClean="0">
                <a:solidFill>
                  <a:sysClr val="windowText" lastClr="000000"/>
                </a:solidFill>
              </a:rPr>
              <a:t>Обрада и тестирање</a:t>
            </a:r>
            <a:endParaRPr lang="da-DK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0485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" y="381000"/>
            <a:ext cx="6096000" cy="1036638"/>
          </a:xfrm>
        </p:spPr>
        <p:txBody>
          <a:bodyPr>
            <a:normAutofit/>
          </a:bodyPr>
          <a:lstStyle/>
          <a:p>
            <a:pPr algn="l"/>
            <a:r>
              <a:rPr lang="sr-Cyrl-R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АКТИВНОСТИ И РОКОВИ </a:t>
            </a:r>
            <a:endParaRPr lang="en-GB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Pladsholder til ind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4125436"/>
              </p:ext>
            </p:extLst>
          </p:nvPr>
        </p:nvGraphicFramePr>
        <p:xfrm>
          <a:off x="533400" y="1828800"/>
          <a:ext cx="8534400" cy="434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800"/>
                <a:gridCol w="5689600"/>
              </a:tblGrid>
              <a:tr h="437940">
                <a:tc gridSpan="2"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КАЛЕНДАР</a:t>
                      </a:r>
                      <a:r>
                        <a:rPr lang="sr-Cyrl-RS" baseline="0" dirty="0" smtClean="0"/>
                        <a:t> АКТИВНОСТИ</a:t>
                      </a:r>
                      <a:endParaRPr lang="en-GB" dirty="0"/>
                    </a:p>
                  </a:txBody>
                  <a:tcPr>
                    <a:solidFill>
                      <a:srgbClr val="24638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</a:tr>
              <a:tr h="437940">
                <a:tc>
                  <a:txBody>
                    <a:bodyPr/>
                    <a:lstStyle/>
                    <a:p>
                      <a:pPr algn="ctr"/>
                      <a:r>
                        <a:rPr lang="sr-Cyrl-RS" b="1" dirty="0" smtClean="0">
                          <a:solidFill>
                            <a:srgbClr val="FF0000"/>
                          </a:solidFill>
                        </a:rPr>
                        <a:t>30. јануар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b="1" dirty="0" smtClean="0">
                          <a:solidFill>
                            <a:srgbClr val="535354"/>
                          </a:solidFill>
                        </a:rPr>
                        <a:t>Завршетак</a:t>
                      </a:r>
                      <a:r>
                        <a:rPr lang="sr-Cyrl-RS" b="1" baseline="0" dirty="0" smtClean="0">
                          <a:solidFill>
                            <a:srgbClr val="535354"/>
                          </a:solidFill>
                        </a:rPr>
                        <a:t> идентификације ПГ</a:t>
                      </a:r>
                      <a:r>
                        <a:rPr lang="en-GB" b="1" dirty="0" smtClean="0">
                          <a:solidFill>
                            <a:srgbClr val="535354"/>
                          </a:solidFill>
                        </a:rPr>
                        <a:t> </a:t>
                      </a:r>
                      <a:endParaRPr lang="en-GB" b="1" dirty="0">
                        <a:solidFill>
                          <a:srgbClr val="535354"/>
                        </a:solidFill>
                      </a:endParaRPr>
                    </a:p>
                  </a:txBody>
                  <a:tcPr/>
                </a:tc>
              </a:tr>
              <a:tr h="1079850">
                <a:tc>
                  <a:txBody>
                    <a:bodyPr/>
                    <a:lstStyle/>
                    <a:p>
                      <a:pPr algn="ctr"/>
                      <a:r>
                        <a:rPr lang="sr-Cyrl-RS" b="1" dirty="0" smtClean="0">
                          <a:solidFill>
                            <a:srgbClr val="FF0000"/>
                          </a:solidFill>
                        </a:rPr>
                        <a:t>20.МАРТ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b="1" dirty="0" smtClean="0">
                          <a:solidFill>
                            <a:srgbClr val="535354"/>
                          </a:solidFill>
                        </a:rPr>
                        <a:t>Завршетак прикупљања података са свих </a:t>
                      </a:r>
                      <a:r>
                        <a:rPr lang="en-GB" b="1" i="1" dirty="0" smtClean="0">
                          <a:solidFill>
                            <a:srgbClr val="535354"/>
                          </a:solidFill>
                        </a:rPr>
                        <a:t>FADN</a:t>
                      </a:r>
                      <a:r>
                        <a:rPr lang="en-GB" b="1" dirty="0" smtClean="0">
                          <a:solidFill>
                            <a:srgbClr val="535354"/>
                          </a:solidFill>
                        </a:rPr>
                        <a:t> </a:t>
                      </a:r>
                      <a:r>
                        <a:rPr lang="sr-Cyrl-RS" b="1" dirty="0" smtClean="0">
                          <a:solidFill>
                            <a:srgbClr val="535354"/>
                          </a:solidFill>
                        </a:rPr>
                        <a:t>газдинстава за</a:t>
                      </a:r>
                      <a:r>
                        <a:rPr lang="sr-Cyrl-RS" b="1" baseline="0" dirty="0" smtClean="0">
                          <a:solidFill>
                            <a:srgbClr val="535354"/>
                          </a:solidFill>
                        </a:rPr>
                        <a:t> претходну рачуноводствену годину</a:t>
                      </a:r>
                      <a:endParaRPr lang="en-GB" b="1" dirty="0">
                        <a:solidFill>
                          <a:srgbClr val="535354"/>
                        </a:solidFill>
                      </a:endParaRPr>
                    </a:p>
                  </a:txBody>
                  <a:tcPr/>
                </a:tc>
              </a:tr>
              <a:tr h="755895">
                <a:tc>
                  <a:txBody>
                    <a:bodyPr/>
                    <a:lstStyle/>
                    <a:p>
                      <a:pPr algn="ctr"/>
                      <a:r>
                        <a:rPr lang="sr-Cyrl-RS" b="1" dirty="0" smtClean="0">
                          <a:solidFill>
                            <a:srgbClr val="FF0000"/>
                          </a:solidFill>
                        </a:rPr>
                        <a:t>20. АПРИЛ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b="1" dirty="0" smtClean="0">
                          <a:solidFill>
                            <a:srgbClr val="535354"/>
                          </a:solidFill>
                        </a:rPr>
                        <a:t>Подаци са свих</a:t>
                      </a:r>
                      <a:r>
                        <a:rPr lang="en-GB" b="1" i="1" dirty="0" smtClean="0">
                          <a:solidFill>
                            <a:srgbClr val="535354"/>
                          </a:solidFill>
                        </a:rPr>
                        <a:t> FADN</a:t>
                      </a:r>
                      <a:r>
                        <a:rPr lang="en-GB" b="1" dirty="0" smtClean="0">
                          <a:solidFill>
                            <a:srgbClr val="535354"/>
                          </a:solidFill>
                        </a:rPr>
                        <a:t> </a:t>
                      </a:r>
                      <a:r>
                        <a:rPr lang="sr-Cyrl-RS" b="1" dirty="0" smtClean="0">
                          <a:solidFill>
                            <a:srgbClr val="535354"/>
                          </a:solidFill>
                        </a:rPr>
                        <a:t>газдинстава су унети у софтвер</a:t>
                      </a:r>
                      <a:endParaRPr lang="en-GB" b="1" dirty="0">
                        <a:solidFill>
                          <a:srgbClr val="535354"/>
                        </a:solidFill>
                      </a:endParaRPr>
                    </a:p>
                  </a:txBody>
                  <a:tcPr/>
                </a:tc>
              </a:tr>
              <a:tr h="437940">
                <a:tc>
                  <a:txBody>
                    <a:bodyPr/>
                    <a:lstStyle/>
                    <a:p>
                      <a:pPr algn="ctr"/>
                      <a:r>
                        <a:rPr lang="sr-Cyrl-RS" b="1" dirty="0" smtClean="0">
                          <a:solidFill>
                            <a:srgbClr val="FF0000"/>
                          </a:solidFill>
                        </a:rPr>
                        <a:t>1. мај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b="1" dirty="0" smtClean="0">
                          <a:solidFill>
                            <a:srgbClr val="535354"/>
                          </a:solidFill>
                        </a:rPr>
                        <a:t>Завршена прва валидација</a:t>
                      </a:r>
                      <a:endParaRPr lang="en-GB" b="1" dirty="0">
                        <a:solidFill>
                          <a:srgbClr val="535354"/>
                        </a:solidFill>
                      </a:endParaRPr>
                    </a:p>
                  </a:txBody>
                  <a:tcPr/>
                </a:tc>
              </a:tr>
              <a:tr h="437940">
                <a:tc>
                  <a:txBody>
                    <a:bodyPr/>
                    <a:lstStyle/>
                    <a:p>
                      <a:pPr algn="ctr"/>
                      <a:r>
                        <a:rPr lang="sr-Cyrl-RS" b="1" dirty="0" smtClean="0">
                          <a:solidFill>
                            <a:srgbClr val="FF0000"/>
                          </a:solidFill>
                        </a:rPr>
                        <a:t>15.</a:t>
                      </a:r>
                      <a:r>
                        <a:rPr lang="sr-Cyrl-RS" b="1" baseline="0" dirty="0" smtClean="0">
                          <a:solidFill>
                            <a:srgbClr val="FF0000"/>
                          </a:solidFill>
                        </a:rPr>
                        <a:t> мај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b="1" dirty="0" smtClean="0">
                          <a:solidFill>
                            <a:srgbClr val="535354"/>
                          </a:solidFill>
                        </a:rPr>
                        <a:t>Сви подаци у систему су кориговани</a:t>
                      </a:r>
                      <a:endParaRPr lang="en-GB" b="1" dirty="0">
                        <a:solidFill>
                          <a:srgbClr val="535354"/>
                        </a:solidFill>
                      </a:endParaRPr>
                    </a:p>
                  </a:txBody>
                  <a:tcPr/>
                </a:tc>
              </a:tr>
              <a:tr h="755895">
                <a:tc>
                  <a:txBody>
                    <a:bodyPr/>
                    <a:lstStyle/>
                    <a:p>
                      <a:pPr algn="ctr"/>
                      <a:r>
                        <a:rPr lang="sr-Cyrl-RS" b="1" baseline="0" dirty="0" smtClean="0">
                          <a:solidFill>
                            <a:srgbClr val="FF0000"/>
                          </a:solidFill>
                        </a:rPr>
                        <a:t>30. јун</a:t>
                      </a:r>
                      <a:endParaRPr lang="sr-Cyrl-RS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b="1" dirty="0" smtClean="0">
                          <a:solidFill>
                            <a:srgbClr val="535354"/>
                          </a:solidFill>
                        </a:rPr>
                        <a:t>Све повратне информације за пољопривреднике спремне</a:t>
                      </a:r>
                      <a:endParaRPr lang="en-GB" b="1" dirty="0">
                        <a:solidFill>
                          <a:srgbClr val="535354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92298"/>
            <a:ext cx="858302" cy="54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4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228600"/>
            <a:ext cx="4914900" cy="960438"/>
          </a:xfrm>
        </p:spPr>
        <p:txBody>
          <a:bodyPr>
            <a:normAutofit/>
          </a:bodyPr>
          <a:lstStyle/>
          <a:p>
            <a:pPr algn="l"/>
            <a:r>
              <a:rPr lang="sr-Cyrl-R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ПРИПРЕМА ОБУКА 2018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1329" y="1219200"/>
            <a:ext cx="4376870" cy="639762"/>
          </a:xfrm>
          <a:solidFill>
            <a:srgbClr val="246381"/>
          </a:solidFill>
        </p:spPr>
        <p:txBody>
          <a:bodyPr/>
          <a:lstStyle/>
          <a:p>
            <a:pPr algn="ctr"/>
            <a:r>
              <a:rPr lang="en-US" alt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План</a:t>
            </a:r>
            <a:r>
              <a:rPr lang="en-US" alt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обука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957705"/>
            <a:ext cx="5029200" cy="2397125"/>
          </a:xfrm>
        </p:spPr>
        <p:txBody>
          <a:bodyPr/>
          <a:lstStyle/>
          <a:p>
            <a:r>
              <a:rPr lang="en-US" altLang="en-US" b="1" dirty="0" err="1" smtClean="0">
                <a:latin typeface="Calibri" panose="020F0502020204030204" pitchFamily="34" charset="0"/>
              </a:rPr>
              <a:t>Обуке</a:t>
            </a:r>
            <a:r>
              <a:rPr lang="en-US" altLang="en-US" b="1" dirty="0" smtClean="0">
                <a:latin typeface="Calibri" panose="020F0502020204030204" pitchFamily="34" charset="0"/>
              </a:rPr>
              <a:t> </a:t>
            </a:r>
            <a:r>
              <a:rPr lang="en-US" altLang="en-US" b="1" dirty="0" err="1" smtClean="0">
                <a:latin typeface="Calibri" panose="020F0502020204030204" pitchFamily="34" charset="0"/>
              </a:rPr>
              <a:t>за</a:t>
            </a:r>
            <a:r>
              <a:rPr lang="en-US" altLang="en-US" b="1" dirty="0" smtClean="0">
                <a:latin typeface="Calibri" panose="020F0502020204030204" pitchFamily="34" charset="0"/>
              </a:rPr>
              <a:t> </a:t>
            </a:r>
            <a:r>
              <a:rPr lang="en-US" altLang="en-US" b="1" dirty="0" err="1" smtClean="0">
                <a:latin typeface="Calibri" panose="020F0502020204030204" pitchFamily="34" charset="0"/>
              </a:rPr>
              <a:t>прикупљање</a:t>
            </a:r>
            <a:r>
              <a:rPr lang="en-US" altLang="en-US" b="1" dirty="0" smtClean="0">
                <a:latin typeface="Calibri" panose="020F0502020204030204" pitchFamily="34" charset="0"/>
              </a:rPr>
              <a:t> </a:t>
            </a:r>
            <a:r>
              <a:rPr lang="en-US" altLang="en-US" b="1" dirty="0" err="1" smtClean="0">
                <a:latin typeface="Calibri" panose="020F0502020204030204" pitchFamily="34" charset="0"/>
              </a:rPr>
              <a:t>података</a:t>
            </a:r>
            <a:endParaRPr lang="en-US" altLang="en-US" b="1" dirty="0" smtClean="0">
              <a:latin typeface="Calibri" panose="020F0502020204030204" pitchFamily="34" charset="0"/>
            </a:endParaRPr>
          </a:p>
          <a:p>
            <a:r>
              <a:rPr lang="en-US" altLang="en-US" b="1" dirty="0" err="1" smtClean="0">
                <a:latin typeface="Calibri" panose="020F0502020204030204" pitchFamily="34" charset="0"/>
              </a:rPr>
              <a:t>Обуке</a:t>
            </a:r>
            <a:r>
              <a:rPr lang="en-US" altLang="en-US" b="1" dirty="0" smtClean="0">
                <a:latin typeface="Calibri" panose="020F0502020204030204" pitchFamily="34" charset="0"/>
              </a:rPr>
              <a:t> </a:t>
            </a:r>
            <a:r>
              <a:rPr lang="en-US" altLang="en-US" b="1" dirty="0" err="1" smtClean="0">
                <a:latin typeface="Calibri" panose="020F0502020204030204" pitchFamily="34" charset="0"/>
              </a:rPr>
              <a:t>за</a:t>
            </a:r>
            <a:r>
              <a:rPr lang="en-US" altLang="en-US" b="1" dirty="0" smtClean="0">
                <a:latin typeface="Calibri" panose="020F0502020204030204" pitchFamily="34" charset="0"/>
              </a:rPr>
              <a:t> </a:t>
            </a:r>
            <a:r>
              <a:rPr lang="sr-Cyrl-RS" altLang="en-US" b="1" dirty="0" smtClean="0">
                <a:latin typeface="Calibri" panose="020F0502020204030204" pitchFamily="34" charset="0"/>
              </a:rPr>
              <a:t>унос и </a:t>
            </a:r>
            <a:r>
              <a:rPr lang="en-US" altLang="en-US" b="1" dirty="0" err="1" smtClean="0">
                <a:latin typeface="Calibri" panose="020F0502020204030204" pitchFamily="34" charset="0"/>
              </a:rPr>
              <a:t>обраду</a:t>
            </a:r>
            <a:r>
              <a:rPr lang="en-US" altLang="en-US" b="1" dirty="0" smtClean="0">
                <a:latin typeface="Calibri" panose="020F0502020204030204" pitchFamily="34" charset="0"/>
              </a:rPr>
              <a:t> </a:t>
            </a:r>
            <a:r>
              <a:rPr lang="en-US" altLang="en-US" b="1" dirty="0" err="1" smtClean="0">
                <a:latin typeface="Calibri" panose="020F0502020204030204" pitchFamily="34" charset="0"/>
              </a:rPr>
              <a:t>података</a:t>
            </a:r>
            <a:endParaRPr lang="en-US" altLang="en-US" b="1" dirty="0" smtClean="0">
              <a:latin typeface="Calibri" panose="020F0502020204030204" pitchFamily="34" charset="0"/>
            </a:endParaRPr>
          </a:p>
          <a:p>
            <a:r>
              <a:rPr lang="en-US" altLang="en-US" b="1" dirty="0" err="1" smtClean="0">
                <a:latin typeface="Calibri" panose="020F0502020204030204" pitchFamily="34" charset="0"/>
              </a:rPr>
              <a:t>Обуке</a:t>
            </a:r>
            <a:r>
              <a:rPr lang="en-US" altLang="en-US" b="1" dirty="0" smtClean="0">
                <a:latin typeface="Calibri" panose="020F0502020204030204" pitchFamily="34" charset="0"/>
              </a:rPr>
              <a:t> </a:t>
            </a:r>
            <a:r>
              <a:rPr lang="en-US" altLang="en-US" b="1" dirty="0" err="1" smtClean="0">
                <a:latin typeface="Calibri" panose="020F0502020204030204" pitchFamily="34" charset="0"/>
              </a:rPr>
              <a:t>за</a:t>
            </a:r>
            <a:r>
              <a:rPr lang="en-US" altLang="en-US" b="1" dirty="0" smtClean="0">
                <a:latin typeface="Calibri" panose="020F0502020204030204" pitchFamily="34" charset="0"/>
              </a:rPr>
              <a:t> </a:t>
            </a:r>
            <a:r>
              <a:rPr lang="sr-Cyrl-RS" altLang="en-US" b="1" dirty="0" smtClean="0">
                <a:latin typeface="Calibri" panose="020F0502020204030204" pitchFamily="34" charset="0"/>
              </a:rPr>
              <a:t>анализе резултата</a:t>
            </a:r>
          </a:p>
          <a:p>
            <a:pPr>
              <a:buNone/>
            </a:pPr>
            <a:endParaRPr lang="sr-Cyrl-RS" altLang="en-US" dirty="0" smtClean="0"/>
          </a:p>
          <a:p>
            <a:endParaRPr lang="sr-Cyrl-RS" altLang="en-US" dirty="0" smtClean="0"/>
          </a:p>
          <a:p>
            <a:pPr>
              <a:buNone/>
            </a:pPr>
            <a:endParaRPr lang="en-US" alt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219200"/>
            <a:ext cx="4378590" cy="639762"/>
          </a:xfrm>
          <a:solidFill>
            <a:srgbClr val="246381"/>
          </a:solidFill>
        </p:spPr>
        <p:txBody>
          <a:bodyPr/>
          <a:lstStyle/>
          <a:p>
            <a:pPr algn="ctr"/>
            <a:r>
              <a:rPr lang="sr-Cyrl-RS" dirty="0" smtClean="0">
                <a:solidFill>
                  <a:schemeClr val="bg1"/>
                </a:solidFill>
                <a:latin typeface="Calibri" panose="020F0502020204030204" pitchFamily="34" charset="0"/>
              </a:rPr>
              <a:t>Захтеви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1900555"/>
            <a:ext cx="5181600" cy="2701925"/>
          </a:xfrm>
        </p:spPr>
        <p:txBody>
          <a:bodyPr>
            <a:normAutofit/>
          </a:bodyPr>
          <a:lstStyle/>
          <a:p>
            <a:r>
              <a:rPr lang="sr-Cyrl-RS" b="1" dirty="0" smtClean="0">
                <a:latin typeface="Calibri" panose="020F0502020204030204" pitchFamily="34" charset="0"/>
              </a:rPr>
              <a:t>Праћење ЕУ  прописа и додатних докумената </a:t>
            </a:r>
          </a:p>
          <a:p>
            <a:r>
              <a:rPr lang="sr-Cyrl-RS" b="1" dirty="0" smtClean="0">
                <a:latin typeface="Calibri" panose="020F0502020204030204" pitchFamily="34" charset="0"/>
              </a:rPr>
              <a:t>Прилагођавање образаца и упутстава </a:t>
            </a:r>
            <a:r>
              <a:rPr lang="sr-Cyrl-RS" b="1" dirty="0">
                <a:latin typeface="Calibri" panose="020F0502020204030204" pitchFamily="34" charset="0"/>
              </a:rPr>
              <a:t> </a:t>
            </a:r>
            <a:r>
              <a:rPr lang="sr-Cyrl-RS" b="1" dirty="0" smtClean="0">
                <a:latin typeface="Calibri" panose="020F0502020204030204" pitchFamily="34" charset="0"/>
              </a:rPr>
              <a:t>за прикупљање</a:t>
            </a:r>
          </a:p>
          <a:p>
            <a:r>
              <a:rPr lang="sr-Cyrl-RS" b="1" dirty="0" smtClean="0">
                <a:latin typeface="Calibri" panose="020F0502020204030204" pitchFamily="34" charset="0"/>
              </a:rPr>
              <a:t>Ажурирање софтвера за унос и обраду података</a:t>
            </a:r>
          </a:p>
          <a:p>
            <a:endParaRPr lang="sr-Cyrl-RS" dirty="0" smtClean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609604" y="4234642"/>
            <a:ext cx="7772400" cy="381000"/>
          </a:xfrm>
          <a:prstGeom prst="rect">
            <a:avLst/>
          </a:prstGeom>
          <a:solidFill>
            <a:srgbClr val="246381"/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Cyrl-R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ОРГАНИЗАЦИЈА ОБУКА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228598" y="4758690"/>
            <a:ext cx="8839201" cy="2473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r-Cyrl-R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Редовне о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буке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lang="sr-Cyrl-RS" altLang="en-US" sz="2400" b="1" noProof="0" dirty="0" smtClean="0">
                <a:latin typeface="Calibri" panose="020F0502020204030204" pitchFamily="34" charset="0"/>
              </a:rPr>
              <a:t>Министарства и регионалних тела</a:t>
            </a:r>
            <a:endParaRPr kumimoji="0" lang="en-US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Обуке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sr-Cyrl-R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научно-образовних установа и домаћих</a:t>
            </a:r>
            <a:r>
              <a:rPr kumimoji="0" lang="sr-Cyrl-RS" alt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 експерата</a:t>
            </a:r>
            <a:endParaRPr kumimoji="0" lang="en-US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r-Cyrl-RS" altLang="en-US" sz="2400" b="1" dirty="0" smtClean="0">
                <a:latin typeface="Calibri" panose="020F0502020204030204" pitchFamily="34" charset="0"/>
              </a:rPr>
              <a:t>Додатне о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буке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lang="sr-Cyrl-RS" altLang="en-US" sz="2400" b="1" dirty="0" smtClean="0">
                <a:latin typeface="Calibri" panose="020F0502020204030204" pitchFamily="34" charset="0"/>
              </a:rPr>
              <a:t>експерата кроз ЕУ техничку сарадњу (</a:t>
            </a:r>
            <a:r>
              <a:rPr lang="sr-Latn-RS" altLang="en-US" sz="2400" b="1" dirty="0" smtClean="0">
                <a:latin typeface="Calibri" panose="020F0502020204030204" pitchFamily="34" charset="0"/>
              </a:rPr>
              <a:t>taiex, twining..</a:t>
            </a:r>
            <a:r>
              <a:rPr lang="sr-Cyrl-RS" altLang="en-US" sz="2400" b="1" dirty="0" smtClean="0">
                <a:latin typeface="Calibri" panose="020F0502020204030204" pitchFamily="34" charset="0"/>
              </a:rPr>
              <a:t> </a:t>
            </a:r>
            <a:r>
              <a:rPr lang="sr-Cyrl-BA" altLang="en-US" sz="2400" b="1" dirty="0" smtClean="0">
                <a:latin typeface="Calibri" panose="020F0502020204030204" pitchFamily="34" charset="0"/>
              </a:rPr>
              <a:t>и</a:t>
            </a:r>
            <a:r>
              <a:rPr lang="sr-Cyrl-RS" altLang="en-US" sz="2400" b="1" dirty="0" smtClean="0">
                <a:latin typeface="Calibri" panose="020F0502020204030204" pitchFamily="34" charset="0"/>
              </a:rPr>
              <a:t>ли  билатералну помоћ земаља ЕУ</a:t>
            </a:r>
            <a:endParaRPr kumimoji="0" lang="sr-Cyrl-RS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r-Cyrl-RS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r-Cyrl-RS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81000"/>
            <a:ext cx="7125118" cy="762000"/>
          </a:xfrm>
        </p:spPr>
        <p:txBody>
          <a:bodyPr>
            <a:normAutofit/>
          </a:bodyPr>
          <a:lstStyle/>
          <a:p>
            <a:r>
              <a:rPr lang="sr-Latn-RS" sz="2800" b="1" dirty="0" smtClean="0">
                <a:solidFill>
                  <a:srgbClr val="FF0000"/>
                </a:solidFill>
                <a:latin typeface="+mn-lt"/>
                <a:cs typeface="Aharoni" panose="02010803020104030203" pitchFamily="2" charset="-79"/>
              </a:rPr>
              <a:t>FADN </a:t>
            </a:r>
            <a:r>
              <a:rPr lang="sr-Cyrl-RS" sz="2800" b="1" dirty="0" smtClean="0">
                <a:solidFill>
                  <a:srgbClr val="FF0000"/>
                </a:solidFill>
                <a:latin typeface="+mn-lt"/>
                <a:cs typeface="Aharoni" panose="02010803020104030203" pitchFamily="2" charset="-79"/>
              </a:rPr>
              <a:t>РЕЗУЛТАТИ</a:t>
            </a:r>
            <a:endParaRPr lang="sr-Latn-RS" sz="2800" b="1" dirty="0">
              <a:solidFill>
                <a:srgbClr val="FF0000"/>
              </a:solidFill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462035"/>
            <a:ext cx="99060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 smtClean="0">
                <a:solidFill>
                  <a:srgbClr val="FF0000"/>
                </a:solidFill>
              </a:rPr>
              <a:t>www.fadn.rs</a:t>
            </a:r>
            <a:endParaRPr lang="sr-Cyrl-RS" sz="3200" b="1" dirty="0" smtClean="0">
              <a:solidFill>
                <a:srgbClr val="FF0000"/>
              </a:solidFill>
            </a:endParaRPr>
          </a:p>
          <a:p>
            <a:r>
              <a:rPr lang="sr-Latn-RS" sz="3200" b="1" dirty="0" smtClean="0">
                <a:solidFill>
                  <a:srgbClr val="0073AB"/>
                </a:solidFill>
              </a:rPr>
              <a:t>FADN</a:t>
            </a:r>
            <a:r>
              <a:rPr lang="sr-Cyrl-RS" sz="3200" b="1" dirty="0" smtClean="0">
                <a:solidFill>
                  <a:srgbClr val="0073AB"/>
                </a:solidFill>
              </a:rPr>
              <a:t> РЕЗУЛТАТИ СА ПОЉОПРИВРЕДНИХ ГАЗДИНСТАВА</a:t>
            </a:r>
            <a:endParaRPr lang="sr-Latn-RS" sz="3200" b="1" dirty="0" smtClean="0">
              <a:solidFill>
                <a:srgbClr val="0073AB"/>
              </a:solidFill>
            </a:endParaRPr>
          </a:p>
          <a:p>
            <a:r>
              <a:rPr lang="sr-Cyrl-RS" sz="3200" b="1" dirty="0" smtClean="0">
                <a:solidFill>
                  <a:srgbClr val="0073AB"/>
                </a:solidFill>
              </a:rPr>
              <a:t>за 2016.годину</a:t>
            </a:r>
            <a:endParaRPr lang="sr-Latn-RS" sz="3200" b="1" dirty="0" smtClean="0">
              <a:solidFill>
                <a:srgbClr val="0073AB"/>
              </a:solidFill>
            </a:endParaRPr>
          </a:p>
          <a:p>
            <a:r>
              <a:rPr lang="sr-Latn-RS" sz="3200" b="1" dirty="0" smtClean="0">
                <a:solidFill>
                  <a:srgbClr val="FF0000"/>
                </a:solidFill>
              </a:rPr>
              <a:t>www.minpolj.gov.rs</a:t>
            </a:r>
          </a:p>
          <a:p>
            <a:r>
              <a:rPr lang="sr-Cyrl-RS" sz="3200" b="1" dirty="0" smtClean="0">
                <a:solidFill>
                  <a:srgbClr val="0073AB"/>
                </a:solidFill>
              </a:rPr>
              <a:t>ЗЕЛЕНА КЊИГА</a:t>
            </a:r>
            <a:r>
              <a:rPr lang="sr-Latn-RS" sz="3200" b="1" dirty="0" smtClean="0">
                <a:solidFill>
                  <a:srgbClr val="0073AB"/>
                </a:solidFill>
              </a:rPr>
              <a:t>-</a:t>
            </a:r>
            <a:r>
              <a:rPr lang="sr-Cyrl-RS" sz="3200" b="1" dirty="0" smtClean="0">
                <a:solidFill>
                  <a:srgbClr val="0073AB"/>
                </a:solidFill>
              </a:rPr>
              <a:t>ГОДИШЊИ ИЗВЕШТАЈ О СТАЊУ У ПОЉОПРИВРЕДИ </a:t>
            </a:r>
            <a:r>
              <a:rPr lang="sr-Latn-RS" sz="3200" b="1" dirty="0" smtClean="0">
                <a:solidFill>
                  <a:srgbClr val="0073AB"/>
                </a:solidFill>
              </a:rPr>
              <a:t> </a:t>
            </a:r>
          </a:p>
          <a:p>
            <a:r>
              <a:rPr lang="sr-Latn-RS" sz="3200" b="1" dirty="0" smtClean="0">
                <a:solidFill>
                  <a:srgbClr val="FF0000"/>
                </a:solidFill>
                <a:hlinkClick r:id="rId2"/>
              </a:rPr>
              <a:t>http</a:t>
            </a:r>
            <a:r>
              <a:rPr lang="sr-Latn-RS" sz="3200" b="1" dirty="0">
                <a:solidFill>
                  <a:srgbClr val="FF0000"/>
                </a:solidFill>
                <a:hlinkClick r:id="rId2"/>
              </a:rPr>
              <a:t>://www.minpolj.gov.rs/korisna-dokumenta-i-linkovi</a:t>
            </a:r>
            <a:r>
              <a:rPr lang="sr-Latn-RS" sz="3200" b="1" dirty="0" smtClean="0">
                <a:solidFill>
                  <a:srgbClr val="FF0000"/>
                </a:solidFill>
                <a:hlinkClick r:id="rId2"/>
              </a:rPr>
              <a:t>/</a:t>
            </a:r>
            <a:endParaRPr lang="sr-Cyrl-RS" sz="3200" b="1" dirty="0" smtClean="0">
              <a:solidFill>
                <a:srgbClr val="FF0000"/>
              </a:solidFill>
            </a:endParaRPr>
          </a:p>
          <a:p>
            <a:endParaRPr lang="sr-Cyrl-RS" sz="3200" b="1" dirty="0" smtClean="0">
              <a:solidFill>
                <a:srgbClr val="FF0000"/>
              </a:solidFill>
            </a:endParaRPr>
          </a:p>
          <a:p>
            <a:endParaRPr lang="sr-Cyrl-RS" sz="2800" b="1" dirty="0">
              <a:solidFill>
                <a:srgbClr val="FF0000"/>
              </a:solidFill>
            </a:endParaRPr>
          </a:p>
          <a:p>
            <a:endParaRPr lang="sr-Latn-R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148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905000" y="533400"/>
            <a:ext cx="5257800" cy="2209800"/>
          </a:xfrm>
          <a:prstGeom prst="ellipse">
            <a:avLst/>
          </a:prstGeom>
          <a:solidFill>
            <a:schemeClr val="accent5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УНАПРЕЂЕЊЕ КВАЛИТЕТА ПОДАТАКА 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4513118" y="2822864"/>
            <a:ext cx="609600" cy="990600"/>
          </a:xfrm>
          <a:prstGeom prst="downArrow">
            <a:avLst/>
          </a:prstGeom>
          <a:solidFill>
            <a:srgbClr val="CCD3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143000" y="4038600"/>
            <a:ext cx="7620000" cy="2362200"/>
          </a:xfrm>
          <a:prstGeom prst="roundRect">
            <a:avLst/>
          </a:prstGeom>
          <a:solidFill>
            <a:srgbClr val="2463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sr-Cyrl-RS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ЧЕТИРИ НИВОА КОНТРОЛЕ</a:t>
            </a:r>
          </a:p>
          <a:p>
            <a:pPr marL="342900" indent="-342900" algn="ctr"/>
            <a:r>
              <a:rPr lang="sr-Cyrl-RS" b="1" dirty="0" smtClean="0">
                <a:latin typeface="Calibri" panose="020F0502020204030204" pitchFamily="34" charset="0"/>
              </a:rPr>
              <a:t> ( газдинство- ПССС/ПСС, Регионална тела, Министарство, </a:t>
            </a:r>
          </a:p>
          <a:p>
            <a:pPr marL="342900" indent="-342900" algn="ctr"/>
            <a:r>
              <a:rPr lang="sr-Cyrl-RS" b="1" dirty="0" smtClean="0">
                <a:latin typeface="Calibri" panose="020F0502020204030204" pitchFamily="34" charset="0"/>
              </a:rPr>
              <a:t>ЕУ –</a:t>
            </a:r>
            <a:r>
              <a:rPr lang="en-US" b="1" dirty="0" smtClean="0">
                <a:latin typeface="Calibri" panose="020F0502020204030204" pitchFamily="34" charset="0"/>
              </a:rPr>
              <a:t>RICA test</a:t>
            </a:r>
            <a:r>
              <a:rPr lang="sr-Cyrl-RS" b="1" dirty="0" smtClean="0">
                <a:latin typeface="Calibri" panose="020F0502020204030204" pitchFamily="34" charset="0"/>
              </a:rPr>
              <a:t>)</a:t>
            </a:r>
          </a:p>
          <a:p>
            <a:pPr marL="342900" indent="-342900" algn="ctr"/>
            <a:endParaRPr lang="sr-Cyrl-RS" b="1" dirty="0" smtClean="0">
              <a:latin typeface="Calibri" panose="020F0502020204030204" pitchFamily="34" charset="0"/>
            </a:endParaRPr>
          </a:p>
          <a:p>
            <a:pPr marL="342900" indent="-342900" algn="ctr"/>
            <a:r>
              <a:rPr lang="sr-Cyrl-BA" b="1" dirty="0" smtClean="0">
                <a:latin typeface="Calibri" panose="020F0502020204030204" pitchFamily="34" charset="0"/>
              </a:rPr>
              <a:t>2. ЈАСНО ДЕФИНИСАНИ ПРИНЦИПИ КОНТРОЛЕ И КОМУНИКАЦИЈА</a:t>
            </a:r>
            <a:endParaRPr lang="sr-Cyrl-BA" b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342900" indent="-342900" algn="ctr"/>
            <a:endParaRPr lang="sr-Cyrl-BA" b="1" dirty="0" smtClean="0">
              <a:latin typeface="Calibri" panose="020F0502020204030204" pitchFamily="34" charset="0"/>
            </a:endParaRPr>
          </a:p>
          <a:p>
            <a:pPr marL="342900" indent="-342900" algn="ctr"/>
            <a:r>
              <a:rPr lang="sr-Cyrl-BA" b="1" dirty="0" smtClean="0">
                <a:latin typeface="Calibri" panose="020F0502020204030204" pitchFamily="34" charset="0"/>
              </a:rPr>
              <a:t>3. УСПОСТАВЉЕНЕ ПРОЦЕДУРЕ КОНТРОЛЕ 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0800" y="4487863"/>
            <a:ext cx="6934200" cy="76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508" name="Subtitle 2"/>
          <p:cNvSpPr txBox="1">
            <a:spLocks/>
          </p:cNvSpPr>
          <p:nvPr/>
        </p:nvSpPr>
        <p:spPr bwMode="auto">
          <a:xfrm>
            <a:off x="963083" y="1625600"/>
            <a:ext cx="677405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 algn="ctr" eaLnBrk="1" hangingPunct="1">
              <a:buFont typeface="Arial" pitchFamily="34" charset="0"/>
              <a:buNone/>
              <a:defRPr/>
            </a:pPr>
            <a:endParaRPr lang="en-US" altLang="sr-Latn-RS" sz="2000" dirty="0" smtClean="0">
              <a:solidFill>
                <a:srgbClr val="01273C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2844826"/>
            <a:ext cx="9372600" cy="3023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buNone/>
              <a:defRPr/>
            </a:pPr>
            <a:r>
              <a:rPr lang="sr-Cyrl-RS" altLang="sr-Latn-R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НАЦИОНАЛНА КООРДИНАЦИОНА ГРУПА ЗА </a:t>
            </a:r>
            <a:r>
              <a:rPr lang="sr-Latn-RS" altLang="sr-Latn-R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altLang="sr-Latn-RS" sz="2800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FADN</a:t>
            </a:r>
            <a:r>
              <a:rPr lang="sr-Cyrl-RS" altLang="sr-Latn-RS" sz="2800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altLang="sr-Latn-R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СИСТЕМ</a:t>
            </a:r>
            <a:r>
              <a:rPr lang="sr-Latn-RS" altLang="sr-Latn-R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altLang="sr-Latn-RS" sz="2800" b="1" dirty="0" smtClean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buNone/>
              <a:defRPr/>
            </a:pPr>
            <a:endParaRPr lang="sr-Latn-RS" altLang="sr-Latn-RS" dirty="0" smtClean="0">
              <a:solidFill>
                <a:srgbClr val="01273C"/>
              </a:solidFill>
              <a:cs typeface="Times New Roman" panose="02020603050405020304" pitchFamily="18" charset="0"/>
            </a:endParaRPr>
          </a:p>
          <a:p>
            <a:pPr lvl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sr-Latn-R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</a:rPr>
              <a:t>Robert Radišić  </a:t>
            </a:r>
            <a:r>
              <a:rPr lang="sr-Latn-R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  <a:hlinkClick r:id="rId2"/>
              </a:rPr>
              <a:t>rradisic@ipn.co.rs</a:t>
            </a:r>
            <a:r>
              <a:rPr lang="en-U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</a:rPr>
              <a:t> </a:t>
            </a:r>
            <a:endParaRPr lang="sr-Latn-RS" altLang="sr-Latn-RS" sz="1600" dirty="0" smtClean="0">
              <a:solidFill>
                <a:srgbClr val="01273C"/>
              </a:solidFill>
              <a:cs typeface="Times New Roman" panose="02020603050405020304" pitchFamily="18" charset="0"/>
            </a:endParaRPr>
          </a:p>
          <a:p>
            <a:pPr lvl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sr-Latn-R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</a:rPr>
              <a:t>Nikola Ljiljanić  </a:t>
            </a:r>
            <a:r>
              <a:rPr lang="sr-Latn-R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  <a:hlinkClick r:id="rId3"/>
              </a:rPr>
              <a:t>nljiljanic@ipn.bg.ac.rs</a:t>
            </a:r>
            <a:r>
              <a:rPr lang="en-U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</a:rPr>
              <a:t> </a:t>
            </a:r>
            <a:endParaRPr lang="sr-Latn-RS" altLang="sr-Latn-RS" sz="1600" dirty="0" smtClean="0">
              <a:solidFill>
                <a:srgbClr val="01273C"/>
              </a:solidFill>
              <a:cs typeface="Times New Roman" panose="02020603050405020304" pitchFamily="18" charset="0"/>
            </a:endParaRPr>
          </a:p>
          <a:p>
            <a:pPr lvl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sr-Latn-R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</a:rPr>
              <a:t>Vedran Tomić </a:t>
            </a:r>
            <a:r>
              <a:rPr lang="sr-Latn-R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  <a:hlinkClick r:id="rId4"/>
              </a:rPr>
              <a:t>vedran.tomic.83@gmail.com</a:t>
            </a:r>
            <a:r>
              <a:rPr lang="en-U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</a:rPr>
              <a:t> </a:t>
            </a:r>
            <a:endParaRPr lang="sr-Latn-RS" altLang="sr-Latn-RS" sz="1600" dirty="0" smtClean="0">
              <a:solidFill>
                <a:srgbClr val="01273C"/>
              </a:solidFill>
              <a:cs typeface="Times New Roman" panose="02020603050405020304" pitchFamily="18" charset="0"/>
            </a:endParaRPr>
          </a:p>
          <a:p>
            <a:pPr lvl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sr-Latn-RS" altLang="sr-Latn-RS" sz="1600" u="sng" dirty="0" smtClean="0">
                <a:solidFill>
                  <a:srgbClr val="01273C"/>
                </a:solidFill>
                <a:cs typeface="Times New Roman" panose="02020603050405020304" pitchFamily="18" charset="0"/>
              </a:rPr>
              <a:t>Slavica Čolić  </a:t>
            </a:r>
            <a:r>
              <a:rPr lang="sr-Latn-R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  <a:hlinkClick r:id="rId5"/>
              </a:rPr>
              <a:t>scolic@ipn.bg.ac.rs</a:t>
            </a:r>
            <a:r>
              <a:rPr lang="en-U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</a:rPr>
              <a:t> </a:t>
            </a:r>
            <a:endParaRPr lang="sr-Latn-RS" altLang="sr-Latn-RS" sz="1600" dirty="0" smtClean="0">
              <a:solidFill>
                <a:srgbClr val="01273C"/>
              </a:solidFill>
              <a:cs typeface="Times New Roman" panose="02020603050405020304" pitchFamily="18" charset="0"/>
            </a:endParaRPr>
          </a:p>
          <a:p>
            <a:pPr lvl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sr-Latn-R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</a:rPr>
              <a:t>Nataša </a:t>
            </a:r>
            <a:r>
              <a:rPr lang="sr-Latn-RS" altLang="sr-Latn-RS" sz="1600" dirty="0">
                <a:solidFill>
                  <a:srgbClr val="01273C"/>
                </a:solidFill>
                <a:cs typeface="Times New Roman" panose="02020603050405020304" pitchFamily="18" charset="0"/>
              </a:rPr>
              <a:t>Stanković </a:t>
            </a:r>
            <a:r>
              <a:rPr lang="sr-Latn-R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  <a:hlinkClick r:id="rId6"/>
              </a:rPr>
              <a:t>natasa.stankovic@vojvodina.gov.rs</a:t>
            </a:r>
            <a:r>
              <a:rPr lang="en-U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</a:rPr>
              <a:t> </a:t>
            </a:r>
            <a:endParaRPr lang="sr-Latn-RS" altLang="sr-Latn-RS" sz="1600" dirty="0">
              <a:solidFill>
                <a:srgbClr val="01273C"/>
              </a:solidFill>
              <a:cs typeface="Times New Roman" panose="02020603050405020304" pitchFamily="18" charset="0"/>
            </a:endParaRPr>
          </a:p>
          <a:p>
            <a:pPr lvl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sr-Latn-RS" altLang="sr-Latn-RS" sz="1600" dirty="0">
                <a:solidFill>
                  <a:srgbClr val="01273C"/>
                </a:solidFill>
                <a:cs typeface="Times New Roman" panose="02020603050405020304" pitchFamily="18" charset="0"/>
              </a:rPr>
              <a:t>Goran Jurlina </a:t>
            </a:r>
            <a:r>
              <a:rPr lang="sr-Latn-R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  <a:hlinkClick r:id="rId7"/>
              </a:rPr>
              <a:t>jurlina.goran@pssnovisad.rs</a:t>
            </a:r>
            <a:r>
              <a:rPr lang="en-U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</a:rPr>
              <a:t> </a:t>
            </a:r>
            <a:endParaRPr lang="sr-Latn-RS" altLang="sr-Latn-RS" sz="1600" dirty="0">
              <a:solidFill>
                <a:srgbClr val="01273C"/>
              </a:solidFill>
              <a:cs typeface="Times New Roman" panose="02020603050405020304" pitchFamily="18" charset="0"/>
            </a:endParaRPr>
          </a:p>
          <a:p>
            <a:pPr lvl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sr-Latn-RS" altLang="sr-Latn-RS" sz="1600" u="sng" dirty="0">
                <a:solidFill>
                  <a:srgbClr val="01273C"/>
                </a:solidFill>
                <a:cs typeface="Times New Roman" panose="02020603050405020304" pitchFamily="18" charset="0"/>
              </a:rPr>
              <a:t>Julkica Simić  </a:t>
            </a:r>
            <a:r>
              <a:rPr lang="sr-Latn-R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  <a:hlinkClick r:id="rId8"/>
              </a:rPr>
              <a:t>julkica.simic@vojvodina.gov.rs</a:t>
            </a:r>
            <a:r>
              <a:rPr lang="en-US" altLang="sr-Latn-RS" sz="1600" dirty="0" smtClean="0">
                <a:solidFill>
                  <a:srgbClr val="01273C"/>
                </a:solidFill>
                <a:cs typeface="Times New Roman" panose="02020603050405020304" pitchFamily="18" charset="0"/>
              </a:rPr>
              <a:t> </a:t>
            </a:r>
            <a:endParaRPr lang="sr-Latn-RS" altLang="sr-Latn-RS" sz="1600" dirty="0">
              <a:solidFill>
                <a:srgbClr val="01273C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87919" y="2705100"/>
            <a:ext cx="7897283" cy="0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29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2514600"/>
            <a:ext cx="5257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4800" b="1" dirty="0" smtClean="0">
                <a:solidFill>
                  <a:prstClr val="white"/>
                </a:solidFill>
              </a:rPr>
              <a:t>ХВАЛА НА ПАЖЊИ</a:t>
            </a:r>
            <a:endParaRPr lang="sr-Latn-RS" sz="4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06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5" y="381000"/>
            <a:ext cx="7225145" cy="762000"/>
          </a:xfrm>
        </p:spPr>
        <p:txBody>
          <a:bodyPr>
            <a:no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СТРУКТУРА И ВЕЛИЧИНА </a:t>
            </a:r>
            <a:r>
              <a:rPr lang="sr-Latn-RS" sz="2800" b="1" i="1" dirty="0" smtClean="0">
                <a:solidFill>
                  <a:srgbClr val="FF0000"/>
                </a:solidFill>
                <a:latin typeface="+mn-lt"/>
              </a:rPr>
              <a:t>FADN</a:t>
            </a:r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 УЗОРКА , 2016</a:t>
            </a:r>
            <a:endParaRPr lang="sr-Cyrl-RS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9000000" cy="3934531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/>
        </p:spPr>
      </p:pic>
    </p:spTree>
    <p:extLst>
      <p:ext uri="{BB962C8B-B14F-4D97-AF65-F5344CB8AC3E}">
        <p14:creationId xmlns:p14="http://schemas.microsoft.com/office/powerpoint/2010/main" val="327392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5" y="228600"/>
            <a:ext cx="6248399" cy="609600"/>
          </a:xfrm>
        </p:spPr>
        <p:txBody>
          <a:bodyPr>
            <a:normAutofit/>
          </a:bodyPr>
          <a:lstStyle/>
          <a:p>
            <a:r>
              <a:rPr lang="sr-Latn-RS" sz="2800" b="1" dirty="0" smtClean="0">
                <a:solidFill>
                  <a:srgbClr val="FF0000"/>
                </a:solidFill>
                <a:latin typeface="+mn-lt"/>
              </a:rPr>
              <a:t>FADN</a:t>
            </a:r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 УЗОРАК СЕВЕР-ЈУГ</a:t>
            </a:r>
            <a:endParaRPr lang="sr-Cyrl-RS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53966"/>
            <a:ext cx="6696796" cy="293603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6669087" cy="290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</p:pic>
      <p:sp>
        <p:nvSpPr>
          <p:cNvPr id="5" name="Horizontal Scroll 4"/>
          <p:cNvSpPr/>
          <p:nvPr/>
        </p:nvSpPr>
        <p:spPr>
          <a:xfrm>
            <a:off x="7543800" y="1600200"/>
            <a:ext cx="2057400" cy="10668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/>
              <a:t>СРБИЈА</a:t>
            </a:r>
          </a:p>
          <a:p>
            <a:pPr algn="ctr"/>
            <a:r>
              <a:rPr lang="sr-Cyrl-RS" b="1" dirty="0" smtClean="0"/>
              <a:t>1263</a:t>
            </a:r>
            <a:endParaRPr lang="sr-Latn-RS" b="1" dirty="0"/>
          </a:p>
        </p:txBody>
      </p:sp>
      <p:sp>
        <p:nvSpPr>
          <p:cNvPr id="6" name="Horizontal Scroll 5"/>
          <p:cNvSpPr/>
          <p:nvPr/>
        </p:nvSpPr>
        <p:spPr>
          <a:xfrm>
            <a:off x="8153400" y="2870200"/>
            <a:ext cx="1219200" cy="7239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/>
              <a:t>СЕВЕР</a:t>
            </a:r>
            <a:endParaRPr lang="sr-Cyrl-RS" b="1" dirty="0"/>
          </a:p>
          <a:p>
            <a:pPr algn="ctr"/>
            <a:r>
              <a:rPr lang="sr-Cyrl-RS" b="1" dirty="0" smtClean="0"/>
              <a:t>462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8160327" y="4038600"/>
            <a:ext cx="1219200" cy="7239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/>
              <a:t>ЈУГ</a:t>
            </a:r>
          </a:p>
          <a:p>
            <a:pPr algn="ctr"/>
            <a:r>
              <a:rPr lang="sr-Cyrl-RS" b="1" dirty="0" smtClean="0"/>
              <a:t>801</a:t>
            </a:r>
            <a:endParaRPr lang="sr-Latn-RS" b="1" dirty="0"/>
          </a:p>
        </p:txBody>
      </p:sp>
    </p:spTree>
    <p:extLst>
      <p:ext uri="{BB962C8B-B14F-4D97-AF65-F5344CB8AC3E}">
        <p14:creationId xmlns:p14="http://schemas.microsoft.com/office/powerpoint/2010/main" val="75011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6553199" cy="990600"/>
          </a:xfrm>
        </p:spPr>
        <p:txBody>
          <a:bodyPr>
            <a:norm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КОРИШЋЕНО ПОЉОПРИВРЕДНО ЗЕМЉИШТЕ,2016</a:t>
            </a:r>
            <a:endParaRPr lang="sr-Cyrl-RS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1600200"/>
            <a:ext cx="4946073" cy="295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1" y="1371600"/>
            <a:ext cx="4914900" cy="3089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4724400"/>
            <a:ext cx="29718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19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04801"/>
            <a:ext cx="6400800" cy="838199"/>
          </a:xfrm>
        </p:spPr>
        <p:txBody>
          <a:bodyPr>
            <a:norm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РАДНА СНАГА, 2016</a:t>
            </a:r>
            <a:endParaRPr lang="sr-Cyrl-RS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30924"/>
            <a:ext cx="5144018" cy="307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71600"/>
            <a:ext cx="5114632" cy="3068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724400"/>
            <a:ext cx="32004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938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4" y="76200"/>
            <a:ext cx="7086600" cy="914399"/>
          </a:xfrm>
        </p:spPr>
        <p:txBody>
          <a:bodyPr>
            <a:norm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СТРУКТУРА ВРЕДНОСТИ ПРОИЗВОДЊЕ,2016</a:t>
            </a:r>
            <a:endParaRPr lang="sr-Cyrl-RS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6781800" cy="41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743200"/>
            <a:ext cx="28956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87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6698673" cy="1096963"/>
          </a:xfrm>
        </p:spPr>
        <p:txBody>
          <a:bodyPr>
            <a:norm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  <a:latin typeface="+mn-lt"/>
              </a:rPr>
              <a:t>СТРУКТУРА ТРОШКОВА, 2016</a:t>
            </a:r>
            <a:endParaRPr lang="sr-Cyrl-RS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3623"/>
            <a:ext cx="7239000" cy="422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327" y="2286000"/>
            <a:ext cx="28956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00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ADN PALETTE">
      <a:dk1>
        <a:srgbClr val="535354"/>
      </a:dk1>
      <a:lt1>
        <a:sysClr val="window" lastClr="FFFFFF"/>
      </a:lt1>
      <a:dk2>
        <a:srgbClr val="FFFFFF"/>
      </a:dk2>
      <a:lt2>
        <a:srgbClr val="FFFFFF"/>
      </a:lt2>
      <a:accent1>
        <a:srgbClr val="246381"/>
      </a:accent1>
      <a:accent2>
        <a:srgbClr val="F5821F"/>
      </a:accent2>
      <a:accent3>
        <a:srgbClr val="959597"/>
      </a:accent3>
      <a:accent4>
        <a:srgbClr val="A6CE35"/>
      </a:accent4>
      <a:accent5>
        <a:srgbClr val="00273A"/>
      </a:accent5>
      <a:accent6>
        <a:srgbClr val="F79646"/>
      </a:accent6>
      <a:hlink>
        <a:srgbClr val="0000FF"/>
      </a:hlink>
      <a:folHlink>
        <a:srgbClr val="800080"/>
      </a:folHlink>
    </a:clrScheme>
    <a:fontScheme name="FADN font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1839</TotalTime>
  <Words>791</Words>
  <Application>Microsoft Office PowerPoint</Application>
  <PresentationFormat>A4 Paper (210x297 mm)</PresentationFormat>
  <Paragraphs>204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Office Theme</vt:lpstr>
      <vt:lpstr>1_Office Theme</vt:lpstr>
      <vt:lpstr>2_Office Theme</vt:lpstr>
      <vt:lpstr>PowerPoint Presentation</vt:lpstr>
      <vt:lpstr>СТАНДАРДНИ РЕЗУЛТАТИ ЗА 2016.ГОДИНУ</vt:lpstr>
      <vt:lpstr>FADN РЕЗУЛТАТИ</vt:lpstr>
      <vt:lpstr>СТРУКТУРА И ВЕЛИЧИНА FADN УЗОРКА , 2016</vt:lpstr>
      <vt:lpstr>FADN УЗОРАК СЕВЕР-ЈУГ</vt:lpstr>
      <vt:lpstr>КОРИШЋЕНО ПОЉОПРИВРЕДНО ЗЕМЉИШТЕ,2016</vt:lpstr>
      <vt:lpstr>РАДНА СНАГА, 2016</vt:lpstr>
      <vt:lpstr>СТРУКТУРА ВРЕДНОСТИ ПРОИЗВОДЊЕ,2016</vt:lpstr>
      <vt:lpstr>СТРУКТУРА ТРОШКОВА, 2016</vt:lpstr>
      <vt:lpstr>  НЕТО ДОДАТА ВРЕДНОСТ ПРЕМА ГОДИШЊОЈ РАДНОЈ ЈЕДИНИЦИ ( мил.РСД)  </vt:lpstr>
      <vt:lpstr> ПЛАЋЕНЕ ЗАРАДЕ ПО САТУ, 2016 </vt:lpstr>
      <vt:lpstr> УКУПНА СРЕДСТВА ПО ГРЈ, 2016  </vt:lpstr>
      <vt:lpstr> ИНВЕСТИЦИЈЕ ПО ХЕКТАРУ,2016 </vt:lpstr>
      <vt:lpstr> КОЕФИЦИЈЕНТ ЕКОНОМИЧНОСТИ, 2016  </vt:lpstr>
      <vt:lpstr>PowerPoint Presentation</vt:lpstr>
      <vt:lpstr>Типологија, Економска величина  FADN региони</vt:lpstr>
      <vt:lpstr>СТРУКТУРА FADN ИСТРАЖИВАЊА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ГЛАВНИ ЦИЉ-Прикупљање података за FADN базу података </vt:lpstr>
      <vt:lpstr>АКТИВНОСТИ И РОКОВИ </vt:lpstr>
      <vt:lpstr>ПРИПРЕМА ОБУКА 2018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HeadMade-11</dc:creator>
  <cp:lastModifiedBy>Mirjana Bojčevski</cp:lastModifiedBy>
  <cp:revision>538</cp:revision>
  <dcterms:created xsi:type="dcterms:W3CDTF">2012-10-17T18:20:39Z</dcterms:created>
  <dcterms:modified xsi:type="dcterms:W3CDTF">2017-12-04T08:04:04Z</dcterms:modified>
</cp:coreProperties>
</file>