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71" r:id="rId2"/>
    <p:sldId id="273" r:id="rId3"/>
    <p:sldId id="275" r:id="rId4"/>
    <p:sldId id="274" r:id="rId5"/>
    <p:sldId id="276" r:id="rId6"/>
    <p:sldId id="259" r:id="rId7"/>
    <p:sldId id="257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58" r:id="rId16"/>
    <p:sldId id="272" r:id="rId17"/>
    <p:sldId id="270" r:id="rId18"/>
    <p:sldId id="268" r:id="rId19"/>
    <p:sldId id="269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91D52-02C9-4491-9240-0827E2DFC80E}" type="datetimeFigureOut">
              <a:rPr lang="en-US" smtClean="0"/>
              <a:pPr/>
              <a:t>4/18/2017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6B313-AC7E-4DC4-9675-B40DCA1CC13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B313-AC7E-4DC4-9675-B40DCA1CC13D}" type="slidenum">
              <a:rPr lang="sr-Latn-CS" smtClean="0"/>
              <a:pPr/>
              <a:t>1</a:t>
            </a:fld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E91A-8B7C-4FDE-8013-A4AC61FA637D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7B67-717E-45B3-8345-C4BBFDEE04E9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0288-30A5-4E39-93C3-82CAE19F0E4C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1DB5-D3BB-47BE-96B2-CC8474534C98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426A-185D-494E-B838-BCB783CCD04E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7C8F-640C-4825-B25C-2CD1E28670A7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ECBB-93BF-43FA-8E5A-61ED39D8F134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5A92-CA8D-4C32-BB18-CE6F3752DA66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99CB-80AD-4893-8B4D-6F0DCCB87CF7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EB84-1B51-4A87-A987-0B42C3A055AA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D1CC-01AA-4E47-AB3B-33DC03E04967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E4276-1BD7-49D3-9A9E-BAAF8EEE9EF1}" type="datetime1">
              <a:rPr lang="sr-Latn-CS" smtClean="0"/>
              <a:pPr/>
              <a:t>18.4.2017.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643050"/>
            <a:ext cx="8715436" cy="195740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dirty="0" smtClean="0"/>
              <a:t>Obezbeđivanje kvaliteta podataka prikupljenih na </a:t>
            </a:r>
            <a:br>
              <a:rPr lang="sr-Latn-CS" dirty="0" smtClean="0"/>
            </a:br>
            <a:r>
              <a:rPr lang="sr-Latn-CS" dirty="0" smtClean="0"/>
              <a:t>poljoprivrednim gazdinstvima</a:t>
            </a:r>
          </a:p>
        </p:txBody>
      </p:sp>
      <p:pic>
        <p:nvPicPr>
          <p:cNvPr id="4099" name="Picture 6" descr="EFSU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43200" y="5486400"/>
            <a:ext cx="6400800" cy="839788"/>
          </a:xfrm>
          <a:noFill/>
        </p:spPr>
      </p:pic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667000" y="4343400"/>
            <a:ext cx="6477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800" dirty="0"/>
              <a:t>Rade Popović,</a:t>
            </a:r>
            <a:r>
              <a:rPr lang="sr-Latn-CS" sz="2400" dirty="0"/>
              <a:t> </a:t>
            </a:r>
          </a:p>
          <a:p>
            <a:r>
              <a:rPr lang="sr-Latn-CS" sz="2400" dirty="0"/>
              <a:t>Departman za agrarnu ekonomiju i agrobiznis</a:t>
            </a:r>
            <a:endParaRPr lang="sr-Latn-C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Izvori grešaka u prikupljanju podataka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 smtClean="0"/>
              <a:t>Proseci:</a:t>
            </a:r>
          </a:p>
          <a:p>
            <a:pPr lvl="1"/>
            <a:r>
              <a:rPr lang="sr-Latn-RS" dirty="0" smtClean="0"/>
              <a:t>Prosek prinosa useva (veći broj njiva različitih površina i prinosa, SRPS)</a:t>
            </a:r>
          </a:p>
          <a:p>
            <a:pPr lvl="1"/>
            <a:r>
              <a:rPr lang="en-US" dirty="0" smtClean="0"/>
              <a:t>U</a:t>
            </a:r>
            <a:r>
              <a:rPr lang="sr-Latn-RS" dirty="0" smtClean="0"/>
              <a:t>kupna proizvodnja mleka (mleko prodato mlekari, sopstvena potrošnja, prodato od kuće, na pijaci i sl.)</a:t>
            </a:r>
          </a:p>
          <a:p>
            <a:pPr lvl="1"/>
            <a:r>
              <a:rPr lang="en-US" dirty="0" smtClean="0"/>
              <a:t>S</a:t>
            </a:r>
            <a:r>
              <a:rPr lang="sr-Latn-RS" dirty="0" smtClean="0"/>
              <a:t>ezonski karakter proizvodnje</a:t>
            </a:r>
          </a:p>
          <a:p>
            <a:pPr lvl="1"/>
            <a:r>
              <a:rPr lang="sr-Latn-RS" dirty="0" smtClean="0"/>
              <a:t>Prosečna težina utovljenih grla (više rasa u tovu, različiti momenti prodaje, potrošnja na gazdinstvu, prodaja mesa od kuće itd.)</a:t>
            </a:r>
          </a:p>
          <a:p>
            <a:pPr lvl="1"/>
            <a:r>
              <a:rPr lang="sr-Latn-RS" dirty="0" smtClean="0"/>
              <a:t>Prosečne cene (zbog razlike u kvalitetu poljoprivrednih proizvoda)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10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Izvori grešaka u prikupljanju podataka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Unos podataka:</a:t>
            </a:r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ogrešno unet iznos,</a:t>
            </a:r>
          </a:p>
          <a:p>
            <a:pPr lvl="1"/>
            <a:r>
              <a:rPr lang="sr-Latn-RS" dirty="0" smtClean="0"/>
              <a:t>Iznos u pogrešnoj jedinici mere,</a:t>
            </a:r>
          </a:p>
          <a:p>
            <a:pPr lvl="1"/>
            <a:r>
              <a:rPr lang="sr-Latn-RS" dirty="0" smtClean="0"/>
              <a:t>Pogrešno mesto,</a:t>
            </a:r>
          </a:p>
          <a:p>
            <a:pPr lvl="1"/>
            <a:r>
              <a:rPr lang="sr-Latn-RS" dirty="0" smtClean="0"/>
              <a:t>Prosti prosek podatka (ponderisan prosek je najbolji izbor),</a:t>
            </a:r>
          </a:p>
          <a:p>
            <a:pPr lvl="1"/>
            <a:r>
              <a:rPr lang="sr-Latn-RS" dirty="0" smtClean="0"/>
              <a:t>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11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Dodatni izazovi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sr-Latn-RS" dirty="0" smtClean="0"/>
              <a:t>azmena usluga (mehanizacija, r. snaga)</a:t>
            </a:r>
          </a:p>
          <a:p>
            <a:r>
              <a:rPr lang="sr-Latn-RS" dirty="0" smtClean="0"/>
              <a:t>Pružanje usluga mehanizacijom (godišnja potrošnja dizel goriva na gazdinstvu)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kriveni utrošci inputa</a:t>
            </a:r>
          </a:p>
          <a:p>
            <a:pPr lvl="1"/>
            <a:r>
              <a:rPr lang="en-US" dirty="0" smtClean="0"/>
              <a:t>R</a:t>
            </a:r>
            <a:r>
              <a:rPr lang="sr-Latn-RS" dirty="0" smtClean="0"/>
              <a:t>adna snaga (vreme za obilaske useva, osnovnog stada, vreme od gazdinstva do njive)</a:t>
            </a:r>
          </a:p>
          <a:p>
            <a:pPr lvl="1"/>
            <a:r>
              <a:rPr lang="sr-Latn-RS" dirty="0" smtClean="0"/>
              <a:t>Dizel gorivo (potrošnja od gazdinstva do njive), ...</a:t>
            </a:r>
          </a:p>
          <a:p>
            <a:r>
              <a:rPr lang="sr-Latn-RS" dirty="0" smtClean="0"/>
              <a:t>Latentne rezerve prinosa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12</a:t>
            </a:fld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Kontrola kvaliteta podataka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Timska kontrola podataka!</a:t>
            </a:r>
          </a:p>
          <a:p>
            <a:pPr lvl="1"/>
            <a:r>
              <a:rPr lang="sr-Latn-RS" dirty="0" smtClean="0"/>
              <a:t>2 do 3 anketara zajedno kontrolišu podatke od svih analiziranih gazdinstava</a:t>
            </a:r>
          </a:p>
          <a:p>
            <a:pPr marL="1371600" lvl="2" indent="-514350">
              <a:buFont typeface="+mj-lt"/>
              <a:buAutoNum type="arabicPeriod"/>
            </a:pPr>
            <a:r>
              <a:rPr lang="sr-Latn-RS" dirty="0" smtClean="0"/>
              <a:t>Kontrola podataka u upitniku</a:t>
            </a:r>
          </a:p>
          <a:p>
            <a:pPr marL="1371600" lvl="2" indent="-514350">
              <a:buFont typeface="+mj-lt"/>
              <a:buAutoNum type="arabicPeriod"/>
            </a:pPr>
            <a:r>
              <a:rPr lang="sr-Latn-RS" dirty="0" smtClean="0"/>
              <a:t>Kontrola povratne informacije</a:t>
            </a:r>
          </a:p>
          <a:p>
            <a:r>
              <a:rPr lang="en-US" dirty="0" smtClean="0"/>
              <a:t>H</a:t>
            </a:r>
            <a:r>
              <a:rPr lang="sr-Latn-RS" dirty="0" smtClean="0"/>
              <a:t>orizontalna kontrola podataka (gazdinstva iste kategorije i veličine)</a:t>
            </a:r>
          </a:p>
          <a:p>
            <a:r>
              <a:rPr lang="sr-Latn-RS" dirty="0" smtClean="0"/>
              <a:t>Unakrsna provera podataka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13</a:t>
            </a:fld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Kontrola kvaliteta podataka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r-Latn-RS" dirty="0" smtClean="0"/>
              <a:t>ve dodatne zabeleške prilikom posete gazdinstvu su od velikog značaja u kontroli</a:t>
            </a:r>
          </a:p>
          <a:p>
            <a:pPr lvl="1"/>
            <a:r>
              <a:rPr lang="en-US" dirty="0" smtClean="0"/>
              <a:t>S</a:t>
            </a:r>
            <a:r>
              <a:rPr lang="sr-Latn-RS" dirty="0" smtClean="0"/>
              <a:t>ve dodatne informacije i podatke treba zabeležiti na marginama ili poleđini ankete.</a:t>
            </a:r>
          </a:p>
          <a:p>
            <a:r>
              <a:rPr lang="sr-Latn-RS" dirty="0" smtClean="0"/>
              <a:t>Provera podataka telefonom sa poljoprivrednikom!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14</a:t>
            </a:fld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Obrada podataka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sr-Latn-RS" dirty="0" smtClean="0"/>
              <a:t>Kvalitet dobijenih informacija o rezultatima poslovanja i drugim indikatorima zavisi jedino od KVALITETA UNETIH PODATAKA.</a:t>
            </a:r>
          </a:p>
          <a:p>
            <a:r>
              <a:rPr lang="sr-Latn-RS" dirty="0" smtClean="0"/>
              <a:t>Loši podaci → Loše (neupotrebljive) informacije</a:t>
            </a:r>
          </a:p>
          <a:p>
            <a:r>
              <a:rPr lang="sr-Latn-RS" dirty="0" smtClean="0"/>
              <a:t>Znatno su ređe situacije kada greške nastaju zbog loše obrade dobrih podataka (greške modela).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15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Predlog tri nivoa kontrole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Dobra priprema </a:t>
            </a:r>
            <a:r>
              <a:rPr lang="sr-Latn-RS" sz="2800" dirty="0" smtClean="0"/>
              <a:t>(regionalni min i max) </a:t>
            </a:r>
            <a:r>
              <a:rPr lang="sr-Latn-RS" dirty="0" smtClean="0"/>
              <a:t>i motivisanost prilikom prikupljanja podataka na gazdinstvu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Unos podataka i obrada </a:t>
            </a:r>
            <a:r>
              <a:rPr lang="sr-Latn-RS" sz="2800" dirty="0" smtClean="0"/>
              <a:t>(dobro bi bilo obezbediti vidljivost podataka iz prethodne godine)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Validacija podataka u PSS </a:t>
            </a:r>
            <a:r>
              <a:rPr lang="sr-Latn-RS" sz="2800" dirty="0" smtClean="0"/>
              <a:t>(timski rad)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16</a:t>
            </a:fld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Kontrola kvaliteta podataka u FADN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043510"/>
          </a:xfrm>
        </p:spPr>
        <p:txBody>
          <a:bodyPr>
            <a:normAutofit/>
          </a:bodyPr>
          <a:lstStyle/>
          <a:p>
            <a:r>
              <a:rPr lang="sr-Latn-RS" dirty="0" smtClean="0"/>
              <a:t>Dva nivoa testova:</a:t>
            </a:r>
          </a:p>
          <a:p>
            <a:pPr lvl="1"/>
            <a:r>
              <a:rPr lang="en-US" dirty="0" smtClean="0"/>
              <a:t>N</a:t>
            </a:r>
            <a:r>
              <a:rPr lang="sr-Latn-RS" dirty="0" smtClean="0"/>
              <a:t>a nivou poljoprivrednih gazdinstava</a:t>
            </a:r>
          </a:p>
          <a:p>
            <a:pPr lvl="2"/>
            <a:r>
              <a:rPr lang="en-US" dirty="0" smtClean="0"/>
              <a:t>T</a:t>
            </a:r>
            <a:r>
              <a:rPr lang="sr-Latn-RS" dirty="0" smtClean="0"/>
              <a:t>est koherentnosti i </a:t>
            </a:r>
          </a:p>
          <a:p>
            <a:pPr lvl="2"/>
            <a:r>
              <a:rPr lang="en-US" dirty="0" smtClean="0"/>
              <a:t>T</a:t>
            </a:r>
            <a:r>
              <a:rPr lang="sr-Latn-RS" dirty="0" smtClean="0"/>
              <a:t>est homogenosti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N</a:t>
            </a:r>
            <a:r>
              <a:rPr lang="sr-Latn-RS" dirty="0" smtClean="0"/>
              <a:t>a nivou agregatnih podataka o gazdinstvima</a:t>
            </a:r>
            <a:endParaRPr lang="sr-Latn-RS" sz="1100" dirty="0" smtClean="0"/>
          </a:p>
          <a:p>
            <a:pPr lvl="2">
              <a:spcAft>
                <a:spcPts val="1200"/>
              </a:spcAft>
            </a:pPr>
            <a:r>
              <a:rPr lang="en-US" dirty="0" smtClean="0"/>
              <a:t>T</a:t>
            </a:r>
            <a:r>
              <a:rPr lang="sr-Latn-RS" dirty="0" smtClean="0"/>
              <a:t>est kontinuiteta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17</a:t>
            </a:fld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Kontrola kvaliteta podataka u FADN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329642" cy="5357826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sr-Latn-RS" u="sng" dirty="0" smtClean="0"/>
              <a:t>Testovi podataka na nivou PG-a</a:t>
            </a:r>
          </a:p>
          <a:p>
            <a:r>
              <a:rPr lang="en-US" dirty="0" smtClean="0"/>
              <a:t>T</a:t>
            </a:r>
            <a:r>
              <a:rPr lang="sr-Latn-RS" dirty="0" smtClean="0"/>
              <a:t>est koherentnosti </a:t>
            </a:r>
          </a:p>
          <a:p>
            <a:pPr lvl="1"/>
            <a:r>
              <a:rPr lang="en-US" dirty="0" smtClean="0"/>
              <a:t>N</a:t>
            </a:r>
            <a:r>
              <a:rPr lang="sr-Latn-RS" dirty="0" smtClean="0"/>
              <a:t>ekonzistentnost podataka</a:t>
            </a:r>
          </a:p>
          <a:p>
            <a:pPr lvl="2"/>
            <a:r>
              <a:rPr lang="sr-Latn-RS" dirty="0" smtClean="0"/>
              <a:t>Greške pri unosu podataka</a:t>
            </a:r>
          </a:p>
          <a:p>
            <a:pPr lvl="2"/>
            <a:r>
              <a:rPr lang="sr-Latn-RS" dirty="0" smtClean="0"/>
              <a:t>Greške u obradi podataka</a:t>
            </a:r>
          </a:p>
          <a:p>
            <a:pPr lvl="2"/>
            <a:r>
              <a:rPr lang="sr-Latn-RS" dirty="0" smtClean="0"/>
              <a:t>Greške zbog neupisanih podataka</a:t>
            </a:r>
          </a:p>
          <a:p>
            <a:pPr lvl="1"/>
            <a:r>
              <a:rPr lang="en-US" dirty="0" smtClean="0"/>
              <a:t>N</a:t>
            </a:r>
            <a:r>
              <a:rPr lang="sr-Latn-RS" dirty="0" smtClean="0"/>
              <a:t>erealnost podataka</a:t>
            </a:r>
          </a:p>
          <a:p>
            <a:pPr lvl="2"/>
            <a:r>
              <a:rPr lang="sr-Latn-RS" dirty="0" smtClean="0"/>
              <a:t>Odstupanje od min i max vrednosti</a:t>
            </a:r>
          </a:p>
          <a:p>
            <a:r>
              <a:rPr lang="en-US" dirty="0" smtClean="0"/>
              <a:t>T</a:t>
            </a:r>
            <a:r>
              <a:rPr lang="sr-Latn-RS" dirty="0" smtClean="0"/>
              <a:t>est homogenosti </a:t>
            </a:r>
          </a:p>
          <a:p>
            <a:pPr lvl="1"/>
            <a:r>
              <a:rPr lang="en-US" dirty="0" smtClean="0"/>
              <a:t>Z</a:t>
            </a:r>
            <a:r>
              <a:rPr lang="sr-Latn-RS" dirty="0" smtClean="0"/>
              <a:t>načajna odstupanja podataka u podgrupama gazdinstava </a:t>
            </a:r>
            <a:r>
              <a:rPr lang="sr-Latn-RS" sz="2400" dirty="0" smtClean="0"/>
              <a:t>(ujednačenost sistema proizvodnje)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18</a:t>
            </a:fld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Kontrola kvaliteta podataka u FADN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sr-Latn-RS" u="sng" dirty="0" smtClean="0"/>
              <a:t>Test agregatnih podataka</a:t>
            </a:r>
          </a:p>
          <a:p>
            <a:r>
              <a:rPr lang="en-US" dirty="0" smtClean="0"/>
              <a:t>T</a:t>
            </a:r>
            <a:r>
              <a:rPr lang="sr-Latn-RS" dirty="0" smtClean="0"/>
              <a:t>est kontinuiteta</a:t>
            </a:r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orede se očekivani trendovi podataka iz prethodnih godina sa podacima u godini izveštavanja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19</a:t>
            </a:fld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Zašto je bitna validacija podataka?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Validation (validacija) = Provera ispravnosti</a:t>
            </a:r>
          </a:p>
          <a:p>
            <a:endParaRPr lang="sr-Latn-RS" dirty="0" smtClean="0"/>
          </a:p>
          <a:p>
            <a:r>
              <a:rPr lang="sr-Latn-RS" dirty="0" smtClean="0"/>
              <a:t>Osigurava se viši kvalitet podataka</a:t>
            </a:r>
          </a:p>
          <a:p>
            <a:r>
              <a:rPr lang="sr-Latn-RS" dirty="0" smtClean="0"/>
              <a:t>Smanjuju se troškovi prikupljanja podataka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bezbeđuje pravovremenost rezultata FADN sistema.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</a:t>
            </a:fld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Zašto je bitna validacija podataka?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Štedi vreme u kasnijoj analizi identifikovanih grešaka od RICA.</a:t>
            </a:r>
          </a:p>
          <a:p>
            <a:r>
              <a:rPr lang="sr-Latn-RS" dirty="0" smtClean="0"/>
              <a:t>Validacija zahteva radno vreme.</a:t>
            </a:r>
          </a:p>
          <a:p>
            <a:r>
              <a:rPr lang="sr-Latn-RS" dirty="0" smtClean="0"/>
              <a:t>Dodatno radno vreme izaziva troškove.</a:t>
            </a:r>
          </a:p>
          <a:p>
            <a:endParaRPr lang="sr-Latn-RS" dirty="0" smtClean="0"/>
          </a:p>
          <a:p>
            <a:r>
              <a:rPr lang="sr-Latn-RS" dirty="0" smtClean="0"/>
              <a:t>Koristi od validacije – troškovi validacije = </a:t>
            </a:r>
            <a:r>
              <a:rPr lang="sr-Latn-RS" sz="4000" b="1" dirty="0" smtClean="0"/>
              <a:t>+</a:t>
            </a:r>
            <a:r>
              <a:rPr lang="sr-Latn-RS" sz="3600" dirty="0" smtClean="0"/>
              <a:t>/</a:t>
            </a:r>
            <a:r>
              <a:rPr lang="sr-Latn-RS" sz="4000" b="1" dirty="0" smtClean="0"/>
              <a:t>-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3</a:t>
            </a:fld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Pristupi validaciji u 30 država </a:t>
            </a:r>
            <a:br>
              <a:rPr lang="sr-Latn-RS" dirty="0" smtClean="0"/>
            </a:br>
            <a:r>
              <a:rPr lang="sr-Latn-RS" dirty="0" smtClean="0"/>
              <a:t>sa FADN sistemom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 smtClean="0"/>
              <a:t>Primenjuju se od 1 do 3 nivoa validacije</a:t>
            </a:r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rikupljanje podataka</a:t>
            </a:r>
          </a:p>
          <a:p>
            <a:pPr lvl="1"/>
            <a:r>
              <a:rPr lang="en-US" dirty="0" smtClean="0"/>
              <a:t>R</a:t>
            </a:r>
            <a:r>
              <a:rPr lang="sr-Latn-RS" dirty="0" smtClean="0"/>
              <a:t>egionalni nivo</a:t>
            </a:r>
          </a:p>
          <a:p>
            <a:pPr lvl="1"/>
            <a:r>
              <a:rPr lang="sr-Latn-RS" dirty="0" smtClean="0"/>
              <a:t>Nacionalni nivo</a:t>
            </a:r>
          </a:p>
          <a:p>
            <a:r>
              <a:rPr lang="sr-Latn-RS" dirty="0" smtClean="0"/>
              <a:t>Utrošak vremena na validaciju u 30 FADN sistema ide od nekoliko procenata do 1/3 ukupnog vremena po PG</a:t>
            </a:r>
          </a:p>
          <a:p>
            <a:r>
              <a:rPr lang="sr-Latn-RS" dirty="0" smtClean="0"/>
              <a:t>Otvoren sistem validacije sa mogućnošću korekcija po principu kumuliranog znanja</a:t>
            </a:r>
          </a:p>
          <a:p>
            <a:endParaRPr lang="sr-Latn-RS" dirty="0" smtClean="0"/>
          </a:p>
          <a:p>
            <a:r>
              <a:rPr lang="sr-Latn-RS" u="sng" dirty="0" smtClean="0"/>
              <a:t>USDA </a:t>
            </a:r>
            <a:r>
              <a:rPr lang="sr-Latn-RS" dirty="0" smtClean="0"/>
              <a:t>koristi 3 nivoa validacije podataka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4</a:t>
            </a:fld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Izvori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Primarni </a:t>
            </a:r>
          </a:p>
          <a:p>
            <a:pPr lvl="1"/>
            <a:r>
              <a:rPr lang="sr-Latn-RS" dirty="0" smtClean="0"/>
              <a:t>Obavezno se moraju validirati na nekoliko nivoa</a:t>
            </a:r>
          </a:p>
          <a:p>
            <a:pPr lvl="1"/>
            <a:endParaRPr lang="sr-Latn-RS" dirty="0" smtClean="0"/>
          </a:p>
          <a:p>
            <a:r>
              <a:rPr lang="sr-Latn-RS" dirty="0" smtClean="0"/>
              <a:t>Sekundarni (druge zvanične baze podataka)</a:t>
            </a:r>
          </a:p>
          <a:p>
            <a:pPr lvl="1"/>
            <a:r>
              <a:rPr lang="sr-Latn-RS" dirty="0" smtClean="0"/>
              <a:t>Već su provereni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5</a:t>
            </a:fld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Pretpostavke kvaliteta podataka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Poljoprivrednici su:</a:t>
            </a:r>
          </a:p>
          <a:p>
            <a:pPr lvl="1"/>
            <a:r>
              <a:rPr lang="sr-Latn-RS" dirty="0" smtClean="0"/>
              <a:t>izuzetno racionalni, </a:t>
            </a:r>
          </a:p>
          <a:p>
            <a:pPr lvl="1"/>
            <a:r>
              <a:rPr lang="sr-Latn-RS" dirty="0" smtClean="0"/>
              <a:t>otvoreni za saradnju,</a:t>
            </a:r>
          </a:p>
          <a:p>
            <a:pPr lvl="1"/>
            <a:r>
              <a:rPr lang="sr-Latn-RS" dirty="0" smtClean="0"/>
              <a:t>odlični sagovornici,</a:t>
            </a:r>
          </a:p>
          <a:p>
            <a:pPr lvl="1"/>
            <a:r>
              <a:rPr lang="sr-Latn-RS" dirty="0" smtClean="0"/>
              <a:t>najčešće ne vode evidenciju, ...</a:t>
            </a:r>
          </a:p>
          <a:p>
            <a:endParaRPr lang="sr-Latn-RS" dirty="0" smtClean="0"/>
          </a:p>
          <a:p>
            <a:r>
              <a:rPr lang="sr-Latn-RS" dirty="0" smtClean="0"/>
              <a:t>Da li se na poljoprivrednom gazdinstvu mogu prikupiti apsolutno tačni podaci?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6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dirty="0" smtClean="0"/>
              <a:t>Preduslovi za realnost podataka</a:t>
            </a:r>
            <a:endParaRPr lang="en-GB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sr-Latn-CS" dirty="0" smtClean="0"/>
              <a:t>Motivacija anketara</a:t>
            </a:r>
          </a:p>
          <a:p>
            <a:pPr eaLnBrk="1" hangingPunct="1"/>
            <a:r>
              <a:rPr lang="sr-Latn-CS" dirty="0" smtClean="0"/>
              <a:t>Kvalitet pripreme ankete</a:t>
            </a:r>
          </a:p>
          <a:p>
            <a:pPr eaLnBrk="1" hangingPunct="1"/>
            <a:r>
              <a:rPr lang="sr-Latn-CS" dirty="0" smtClean="0"/>
              <a:t>Motivacija poljoprivrednika</a:t>
            </a:r>
          </a:p>
          <a:p>
            <a:pPr eaLnBrk="1" hangingPunct="1"/>
            <a:r>
              <a:rPr lang="sr-Latn-CS" dirty="0" smtClean="0"/>
              <a:t>Vreme sprovođenja ankete</a:t>
            </a:r>
          </a:p>
          <a:p>
            <a:pPr eaLnBrk="1" hangingPunct="1"/>
            <a:r>
              <a:rPr lang="sr-Latn-CS" dirty="0" smtClean="0"/>
              <a:t>Dobro poznavanje sistema poljoprivredne proizvodnje kao i min i max vrednosti podataka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7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Izvori grešaka u prikupljanju podataka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Nerazumevanje:</a:t>
            </a:r>
          </a:p>
          <a:p>
            <a:pPr lvl="1"/>
            <a:r>
              <a:rPr lang="sr-Latn-RS" dirty="0" smtClean="0"/>
              <a:t>Jezičke barijere,</a:t>
            </a:r>
          </a:p>
          <a:p>
            <a:pPr lvl="1"/>
            <a:r>
              <a:rPr lang="en-US" dirty="0" smtClean="0"/>
              <a:t>N</a:t>
            </a:r>
            <a:r>
              <a:rPr lang="sr-Latn-RS" dirty="0" smtClean="0"/>
              <a:t>eslušanje sagovornika od strane anketara,</a:t>
            </a:r>
          </a:p>
          <a:p>
            <a:pPr lvl="1"/>
            <a:r>
              <a:rPr lang="en-US" dirty="0" smtClean="0"/>
              <a:t>I</a:t>
            </a:r>
            <a:r>
              <a:rPr lang="sr-Latn-RS" dirty="0" smtClean="0"/>
              <a:t>nsistiranje anketara,</a:t>
            </a:r>
          </a:p>
          <a:p>
            <a:pPr lvl="1"/>
            <a:r>
              <a:rPr lang="en-US" dirty="0" smtClean="0"/>
              <a:t>N</a:t>
            </a:r>
            <a:r>
              <a:rPr lang="sr-Latn-RS" dirty="0" smtClean="0"/>
              <a:t>ezainteresovanost jedne ili obe strane.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8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Izvori grešaka u prikupljanju podataka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Jedinice mere:</a:t>
            </a:r>
          </a:p>
          <a:p>
            <a:pPr lvl="1"/>
            <a:r>
              <a:rPr lang="sr-Latn-RS" dirty="0" smtClean="0"/>
              <a:t>Površine (ha, KJ, motike, lanci, ...)</a:t>
            </a:r>
          </a:p>
          <a:p>
            <a:pPr lvl="1"/>
            <a:r>
              <a:rPr lang="sr-Latn-RS" dirty="0" smtClean="0"/>
              <a:t>Težine (kg, metri, pakovanje, merice, posude, ...)</a:t>
            </a:r>
          </a:p>
          <a:p>
            <a:pPr lvl="1"/>
            <a:r>
              <a:rPr lang="sr-Latn-RS" dirty="0" smtClean="0"/>
              <a:t>Novca (dinari, evri)</a:t>
            </a:r>
          </a:p>
          <a:p>
            <a:pPr lvl="1"/>
            <a:r>
              <a:rPr lang="en-US" dirty="0" smtClean="0"/>
              <a:t>B</a:t>
            </a:r>
            <a:r>
              <a:rPr lang="sr-Latn-RS" dirty="0" smtClean="0"/>
              <a:t>roj radnika (radni dan, r. sat, broj članova gazdinstva, uslovni radnik, ...)</a:t>
            </a:r>
          </a:p>
          <a:p>
            <a:pPr lvl="1"/>
            <a:r>
              <a:rPr lang="sr-Latn-RS" dirty="0" smtClean="0"/>
              <a:t>Radni sati mehanizacije (ukupno, razmena usluga sa drugim poljoprivrednicima,...)</a:t>
            </a:r>
          </a:p>
          <a:p>
            <a:pPr lvl="1"/>
            <a:r>
              <a:rPr lang="sr-Latn-RS" dirty="0" smtClean="0"/>
              <a:t>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9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3668</TotalTime>
  <Words>770</Words>
  <PresentationFormat>On-screen Show (4:3)</PresentationFormat>
  <Paragraphs>139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tema</vt:lpstr>
      <vt:lpstr>Obezbeđivanje kvaliteta podataka prikupljenih na  poljoprivrednim gazdinstvima</vt:lpstr>
      <vt:lpstr>Zašto je bitna validacija podataka?</vt:lpstr>
      <vt:lpstr>Zašto je bitna validacija podataka?</vt:lpstr>
      <vt:lpstr>Pristupi validaciji u 30 država  sa FADN sistemom</vt:lpstr>
      <vt:lpstr>Izvori podataka</vt:lpstr>
      <vt:lpstr>Pretpostavke kvaliteta podataka</vt:lpstr>
      <vt:lpstr>Preduslovi za realnost podataka</vt:lpstr>
      <vt:lpstr>Izvori grešaka u prikupljanju podataka</vt:lpstr>
      <vt:lpstr>Izvori grešaka u prikupljanju podataka</vt:lpstr>
      <vt:lpstr>Izvori grešaka u prikupljanju podataka</vt:lpstr>
      <vt:lpstr>Izvori grešaka u prikupljanju podataka</vt:lpstr>
      <vt:lpstr>Dodatni izazovi</vt:lpstr>
      <vt:lpstr>Kontrola kvaliteta podataka</vt:lpstr>
      <vt:lpstr>Kontrola kvaliteta podataka</vt:lpstr>
      <vt:lpstr>Obrada podataka</vt:lpstr>
      <vt:lpstr>Predlog tri nivoa kontrole podataka</vt:lpstr>
      <vt:lpstr>Kontrola kvaliteta podataka u FADN</vt:lpstr>
      <vt:lpstr>Kontrola kvaliteta podataka u FADN</vt:lpstr>
      <vt:lpstr>Kontrola kvaliteta podataka u FADN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Kvalitet podataka sa poljoprivrednih gazdinstava</dc:title>
  <dc:creator>Rade Popović</dc:creator>
  <cp:lastModifiedBy>Korisnik</cp:lastModifiedBy>
  <cp:revision>85</cp:revision>
  <dcterms:created xsi:type="dcterms:W3CDTF">2016-10-24T21:40:23Z</dcterms:created>
  <dcterms:modified xsi:type="dcterms:W3CDTF">2017-04-18T18:11:55Z</dcterms:modified>
</cp:coreProperties>
</file>