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9" r:id="rId3"/>
    <p:sldId id="313" r:id="rId4"/>
    <p:sldId id="310" r:id="rId5"/>
    <p:sldId id="311" r:id="rId6"/>
    <p:sldId id="312" r:id="rId7"/>
    <p:sldId id="314" r:id="rId8"/>
    <p:sldId id="315" r:id="rId9"/>
    <p:sldId id="308" r:id="rId10"/>
  </p:sldIdLst>
  <p:sldSz cx="9906000" cy="6858000" type="A4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35354"/>
    <a:srgbClr val="246381"/>
    <a:srgbClr val="959597"/>
    <a:srgbClr val="0109A7"/>
    <a:srgbClr val="020AA6"/>
    <a:srgbClr val="FB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2336" autoAdjust="0"/>
  </p:normalViewPr>
  <p:slideViewPr>
    <p:cSldViewPr>
      <p:cViewPr>
        <p:scale>
          <a:sx n="66" d="100"/>
          <a:sy n="66" d="100"/>
        </p:scale>
        <p:origin x="-1266" y="-5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246" y="851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772" y="-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455DA5-A224-483F-AADE-B58D5F576867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046AF7-6EB5-48AC-A584-D694A75BE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86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3597B4-1358-45EC-B291-C7E8AE3397FA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0FE142-1C5C-42F9-9061-C3449F270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85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Mora da ispunjava pravila</a:t>
            </a:r>
            <a:r>
              <a:rPr lang="sr-Latn-RS" baseline="0" dirty="0" smtClean="0"/>
              <a:t> drzavne administarcaije, 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FE142-1C5C-42F9-9061-C3449F27009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1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Mora da ispunjava pravila</a:t>
            </a:r>
            <a:r>
              <a:rPr lang="sr-Latn-RS" baseline="0" dirty="0" smtClean="0"/>
              <a:t> drzavne administarcaije, 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FE142-1C5C-42F9-9061-C3449F27009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1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VI SLAJD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CCCB-9360-48F5-AC63-6AB1E1B4B14F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AE2C2-17C4-4C98-8E9D-237E1EC14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E07D-206D-41D9-AA76-2EBA4E9F4AFA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2E88-E400-428A-9FE1-979A0C324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2FEA-953C-4A8C-B9AA-21E17C0D0DA6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1483B-6A8C-4448-90B8-2B14E6212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9BC8A-3811-480C-92BB-79F8366352E5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2AC6-14B5-480A-8C9F-BB82E57A6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F5FB-03A1-4267-9FE4-B08E1219BE92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B9C5-20A7-46B0-B0E3-E3A0237FF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060DD-3B84-4CBA-8498-625C8F358A5B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3D528-C469-4A93-BBF6-27A8024CC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C691A-081C-4A57-AD03-239471C45FD2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A40DD-3B3B-4199-A657-77698F452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LEDNJI SLAJD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669F-4076-432D-9D02-6371ADF9947E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5021-4645-439B-988F-725DD78AF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0B2454-8C88-4B00-8D0F-5486E20E570D}" type="datetime1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89899"/>
                </a:solidFill>
                <a:latin typeface="Myriad Pr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26780F-B4EC-4F84-A5F2-58F5A9372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9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dn.rs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mailto:zorica.kukic@minpolj.gov.r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rjana.bojcevski@minpolj.gov" TargetMode="External"/><Relationship Id="rId5" Type="http://schemas.openxmlformats.org/officeDocument/2006/relationships/hyperlink" Target="mailto:eduard@maainfo.ee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1F56-0C57-46F6-90FE-1B37E16FE58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228600" y="3352800"/>
            <a:ext cx="9220200" cy="3505200"/>
          </a:xfrm>
        </p:spPr>
        <p:txBody>
          <a:bodyPr/>
          <a:lstStyle/>
          <a:p>
            <a:pPr eaLnBrk="1" hangingPunct="1"/>
            <a:r>
              <a:rPr lang="sr-Latn-RS" sz="28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Promocija </a:t>
            </a:r>
            <a:r>
              <a:rPr lang="ru-RU" sz="28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FADN </a:t>
            </a:r>
            <a:r>
              <a:rPr lang="sr-Latn-RS" sz="28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sistema</a:t>
            </a:r>
            <a:br>
              <a:rPr lang="sr-Latn-RS" sz="28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</a:br>
            <a:r>
              <a:rPr lang="sr-Latn-RS" sz="2800" b="1" i="1" dirty="0" smtClean="0">
                <a:solidFill>
                  <a:schemeClr val="tx2"/>
                </a:solidFill>
                <a:latin typeface="Arial" charset="0"/>
                <a:ea typeface="Aharoni"/>
                <a:cs typeface="Aharoni"/>
              </a:rPr>
              <a:t>Promotion</a:t>
            </a:r>
            <a:r>
              <a:rPr lang="en-US" sz="2400" i="1" dirty="0" smtClean="0">
                <a:solidFill>
                  <a:schemeClr val="tx2"/>
                </a:solidFill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FADN </a:t>
            </a:r>
            <a:r>
              <a:rPr lang="sr-Latn-RS" sz="2400" i="1" dirty="0" smtClean="0">
                <a:solidFill>
                  <a:schemeClr val="tx2"/>
                </a:solidFill>
              </a:rPr>
              <a:t>sistem </a:t>
            </a:r>
            <a:br>
              <a:rPr lang="sr-Latn-RS" sz="2400" i="1" dirty="0" smtClean="0">
                <a:solidFill>
                  <a:schemeClr val="tx2"/>
                </a:solidFill>
              </a:rPr>
            </a:br>
            <a:r>
              <a:rPr lang="sr-Latn-RS" sz="2400" i="1" dirty="0" smtClean="0">
                <a:solidFill>
                  <a:schemeClr val="tx2"/>
                </a:solidFill>
              </a:rPr>
              <a:t/>
            </a:r>
            <a:br>
              <a:rPr lang="sr-Latn-RS" sz="2400" i="1" dirty="0" smtClean="0">
                <a:solidFill>
                  <a:schemeClr val="tx2"/>
                </a:solidFill>
              </a:rPr>
            </a:b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>mr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>Mirjana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>Bojčevski</a:t>
            </a:r>
            <a:r>
              <a:rPr lang="ru-RU" sz="2400" b="1" i="1" dirty="0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ru-RU" sz="2700" i="1" dirty="0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/>
            </a:r>
            <a:br>
              <a:rPr lang="ru-RU" sz="2700" i="1" dirty="0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>О</a:t>
            </a:r>
            <a:r>
              <a:rPr lang="en-US" sz="2400" b="1" i="1" dirty="0" err="1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>dsek</a:t>
            </a:r>
            <a:r>
              <a:rPr lang="en-US" sz="2400" b="1" i="1" dirty="0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>za</a:t>
            </a:r>
            <a:r>
              <a:rPr lang="en-US" sz="2400" b="1" i="1" dirty="0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>analitiku</a:t>
            </a:r>
            <a:r>
              <a:rPr lang="en-US" sz="2400" b="1" i="1" dirty="0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>i</a:t>
            </a:r>
            <a:r>
              <a:rPr lang="en-US" sz="2400" b="1" i="1" dirty="0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>statistiku</a:t>
            </a:r>
            <a:r>
              <a:rPr lang="ru-RU" sz="2400" b="1" i="1" dirty="0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ru-RU" sz="2700" i="1" dirty="0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/>
            </a:r>
            <a:br>
              <a:rPr lang="ru-RU" sz="2700" i="1" dirty="0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</a:br>
            <a:r>
              <a:rPr lang="en-US" sz="4000" dirty="0" smtClean="0">
                <a:solidFill>
                  <a:schemeClr val="bg1"/>
                </a:solidFill>
                <a:latin typeface="Arial" charset="0"/>
                <a:ea typeface="Aharoni"/>
                <a:cs typeface="Aharoni"/>
              </a:rPr>
              <a:t> </a:t>
            </a:r>
            <a:endParaRPr lang="en-US" sz="2000" dirty="0" smtClean="0">
              <a:solidFill>
                <a:schemeClr val="bg1"/>
              </a:solidFill>
              <a:latin typeface="Arial" charset="0"/>
              <a:ea typeface="Aharoni"/>
              <a:cs typeface="Aharoni"/>
            </a:endParaRPr>
          </a:p>
        </p:txBody>
      </p:sp>
      <p:pic>
        <p:nvPicPr>
          <p:cNvPr id="12291" name="Picture 2" descr="F:\ALEKSANDRA\FADN  (2012)\NOVI FADN\PTT\LOGOTIPI RGB\FADN LOGO-02 s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00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F:\ALEKSANDRA\FADN  (2012)\NOVI FADN\!PTT\LOGOTIPI RGB\srbija 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828800"/>
            <a:ext cx="25050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F:\ALEKSANDRA\FADN  (2012)\NOVI FADN\!PTT\LOGOTIPI RGB\europe 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05000"/>
            <a:ext cx="240506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56847-7985-4979-A637-673EC44DB5E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3314" name="Content Placeholder 2"/>
          <p:cNvSpPr>
            <a:spLocks noGrp="1"/>
          </p:cNvSpPr>
          <p:nvPr>
            <p:ph sz="half" idx="1"/>
          </p:nvPr>
        </p:nvSpPr>
        <p:spPr>
          <a:xfrm>
            <a:off x="497682" y="1524000"/>
            <a:ext cx="6380956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r-Latn-CS" sz="2000" b="1" i="1" dirty="0" smtClean="0">
                <a:solidFill>
                  <a:srgbClr val="0000FF"/>
                </a:solidFill>
                <a:latin typeface="Arial" charset="0"/>
                <a:ea typeface="Aharoni"/>
                <a:cs typeface="Aharoni"/>
              </a:rPr>
              <a:t>Sadržaj</a:t>
            </a:r>
            <a:r>
              <a:rPr lang="sr-Cyrl-BA" sz="2000" b="1" i="1" dirty="0" smtClean="0">
                <a:solidFill>
                  <a:srgbClr val="0000FF"/>
                </a:solidFill>
                <a:latin typeface="Arial" charset="0"/>
                <a:ea typeface="Aharoni"/>
                <a:cs typeface="Aharoni"/>
              </a:rPr>
              <a:t>:</a:t>
            </a:r>
            <a:r>
              <a:rPr lang="sr-Latn-RS" sz="2000" b="1" i="1" dirty="0" smtClean="0">
                <a:solidFill>
                  <a:srgbClr val="0000FF"/>
                </a:solidFill>
                <a:latin typeface="Arial" charset="0"/>
                <a:ea typeface="Aharoni"/>
                <a:cs typeface="Aharoni"/>
              </a:rPr>
              <a:t> </a:t>
            </a:r>
            <a:endParaRPr lang="sr-Latn-RS" sz="2000" b="1" i="1" dirty="0" smtClean="0">
              <a:solidFill>
                <a:srgbClr val="0000FF"/>
              </a:solidFill>
              <a:latin typeface="Arial" charset="0"/>
              <a:ea typeface="Aharoni"/>
              <a:cs typeface="Aharoni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sr-Latn-R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Content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sr-Latn-CS" sz="2000" b="1" i="1" dirty="0" smtClean="0">
              <a:solidFill>
                <a:srgbClr val="C00000"/>
              </a:solidFill>
              <a:latin typeface="Arial" charset="0"/>
              <a:ea typeface="Aharoni"/>
              <a:cs typeface="Aharoni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sr-Latn-CS" sz="2400" b="1" dirty="0" smtClean="0">
                <a:latin typeface="Arial" charset="0"/>
                <a:ea typeface="Aharoni"/>
                <a:cs typeface="Aharoni"/>
              </a:rPr>
              <a:t>Promotivne aktivnosti  </a:t>
            </a:r>
            <a:endParaRPr lang="sr-Latn-CS" sz="2400" b="1" dirty="0" smtClean="0">
              <a:latin typeface="Arial" charset="0"/>
              <a:ea typeface="Aharoni"/>
              <a:cs typeface="Aharoni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r-Latn-C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(Promotion)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sr-Latn-CS" sz="2000" b="1" dirty="0" smtClean="0">
                <a:latin typeface="Arial" charset="0"/>
                <a:ea typeface="Aharoni"/>
                <a:cs typeface="Aharoni"/>
              </a:rPr>
              <a:t>    Medijska promocija</a:t>
            </a:r>
          </a:p>
          <a:p>
            <a:pPr marL="400050" lvl="1" indent="0" eaLnBrk="1" hangingPunct="1">
              <a:buNone/>
            </a:pPr>
            <a:r>
              <a:rPr lang="sr-Latn-C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(</a:t>
            </a:r>
            <a:r>
              <a:rPr lang="sr-Latn-CS" sz="2000" b="1" i="1" dirty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Media </a:t>
            </a:r>
            <a:r>
              <a:rPr lang="sr-Latn-C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promotion</a:t>
            </a:r>
            <a:r>
              <a:rPr lang="sr-Latn-RS" sz="2000" b="1" i="1" dirty="0" smtClean="0">
                <a:solidFill>
                  <a:srgbClr val="FF0000"/>
                </a:solidFill>
              </a:rPr>
              <a:t>)</a:t>
            </a:r>
            <a:endParaRPr lang="sr-Latn-RS" sz="2000" b="1" i="1" dirty="0">
              <a:solidFill>
                <a:srgbClr val="FF00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sr-Latn-RS" sz="2000" b="1" i="1" dirty="0" smtClean="0">
                <a:solidFill>
                  <a:srgbClr val="535354"/>
                </a:solidFill>
              </a:rPr>
              <a:t> Predavanja </a:t>
            </a:r>
            <a:endParaRPr lang="sr-Latn-RS" sz="2000" b="1" i="1" dirty="0" smtClean="0">
              <a:solidFill>
                <a:srgbClr val="535354"/>
              </a:solidFill>
            </a:endParaRPr>
          </a:p>
          <a:p>
            <a:pPr marL="400050" lvl="1" indent="0" eaLnBrk="1" hangingPunct="1">
              <a:buNone/>
            </a:pPr>
            <a:r>
              <a:rPr lang="sr-Latn-RS" sz="2000" b="1" i="1" dirty="0" smtClean="0">
                <a:solidFill>
                  <a:srgbClr val="FF0000"/>
                </a:solidFill>
              </a:rPr>
              <a:t>(lectures</a:t>
            </a:r>
            <a:r>
              <a:rPr lang="en-GB" sz="2000" b="1" i="1" dirty="0" smtClean="0">
                <a:solidFill>
                  <a:srgbClr val="FF0000"/>
                </a:solidFill>
              </a:rPr>
              <a:t> </a:t>
            </a:r>
            <a:r>
              <a:rPr lang="sr-Latn-RS" sz="2000" b="1" i="1" dirty="0" smtClean="0">
                <a:solidFill>
                  <a:srgbClr val="FF0000"/>
                </a:solidFill>
              </a:rPr>
              <a:t>)</a:t>
            </a:r>
            <a:endParaRPr lang="en-GB" sz="2000" b="1" i="1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800" dirty="0">
              <a:solidFill>
                <a:srgbClr val="C000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sr-Latn-CS" sz="2000" b="1" dirty="0" smtClean="0">
                <a:latin typeface="Arial" charset="0"/>
                <a:ea typeface="Aharoni"/>
                <a:cs typeface="Aharoni"/>
              </a:rPr>
              <a:t>Promotivni materijali</a:t>
            </a:r>
          </a:p>
          <a:p>
            <a:pPr marL="400050" lvl="1" indent="0" eaLnBrk="1" hangingPunct="1">
              <a:buNone/>
            </a:pPr>
            <a:r>
              <a:rPr lang="sr-Latn-C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(Promotion materials</a:t>
            </a:r>
            <a:r>
              <a:rPr lang="sr-Latn-RS" sz="2000" b="1" i="1" dirty="0" smtClean="0">
                <a:solidFill>
                  <a:srgbClr val="FF0000"/>
                </a:solidFill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sr-Latn-RS" sz="2000" b="1" dirty="0" smtClean="0">
                <a:solidFill>
                  <a:srgbClr val="535354"/>
                </a:solidFill>
              </a:rPr>
              <a:t>Web stranica</a:t>
            </a:r>
          </a:p>
          <a:p>
            <a:pPr marL="400050" lvl="1" indent="0" eaLnBrk="1" hangingPunct="1">
              <a:buNone/>
            </a:pPr>
            <a:r>
              <a:rPr lang="sr-Latn-RS" sz="2000" b="1" i="1" dirty="0" smtClean="0">
                <a:solidFill>
                  <a:srgbClr val="FF0000"/>
                </a:solidFill>
              </a:rPr>
              <a:t> (Webpages)</a:t>
            </a:r>
            <a:endParaRPr lang="sr-Latn-RS" sz="20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GB" sz="24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sr-Latn-C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endParaRPr lang="sr-Latn-RS" sz="2400" b="1" i="1" dirty="0" smtClean="0">
              <a:solidFill>
                <a:srgbClr val="FF0000"/>
              </a:solidFill>
              <a:latin typeface="Arial" charset="0"/>
              <a:ea typeface="Aharoni"/>
              <a:cs typeface="Aharoni"/>
            </a:endParaRPr>
          </a:p>
          <a:p>
            <a:pPr marL="0" indent="0" eaLnBrk="1" hangingPunct="1">
              <a:buNone/>
            </a:pPr>
            <a:endParaRPr lang="en-GB" sz="2800" b="1" dirty="0" smtClean="0">
              <a:latin typeface="Arial" charset="0"/>
              <a:ea typeface="Aharoni"/>
              <a:cs typeface="Aharoni"/>
            </a:endParaRPr>
          </a:p>
        </p:txBody>
      </p:sp>
      <p:pic>
        <p:nvPicPr>
          <p:cNvPr id="13315" name="Picture 2" descr="F:\ALEKSANDRA\FADN  (2012)\NOVI FADN\PTT\LOGOTIPI RGB\FADN LOGO-02 s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152400"/>
            <a:ext cx="23780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F:\ALEKSANDRA\FADN  (2012)\NOVI FADN\PTT\LOGOTIPI RGB\srbija bla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9675" y="260350"/>
            <a:ext cx="10763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F:\ALEKSANDRA\FADN  (2012)\NOVI FADN\PTT\LOGOTIPI RGB\europe bla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4075" y="336550"/>
            <a:ext cx="9445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56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56847-7985-4979-A637-673EC44DB5E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3314" name="Content Placeholder 2"/>
          <p:cNvSpPr>
            <a:spLocks noGrp="1"/>
          </p:cNvSpPr>
          <p:nvPr>
            <p:ph sz="half" idx="1"/>
          </p:nvPr>
        </p:nvSpPr>
        <p:spPr>
          <a:xfrm>
            <a:off x="-14513" y="577850"/>
            <a:ext cx="9920514" cy="62791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sr-Latn-CS" sz="2000" b="1" i="1" dirty="0" smtClean="0">
              <a:solidFill>
                <a:srgbClr val="C00000"/>
              </a:solidFill>
              <a:latin typeface="Arial" charset="0"/>
              <a:ea typeface="Aharoni"/>
              <a:cs typeface="Aharoni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sr-Latn-CS" sz="2400" b="1" dirty="0" smtClean="0">
                <a:solidFill>
                  <a:srgbClr val="0000FF"/>
                </a:solidFill>
                <a:latin typeface="Arial" charset="0"/>
                <a:ea typeface="Aharoni"/>
                <a:cs typeface="Aharoni"/>
              </a:rPr>
              <a:t>Promotivne aktivnosti </a:t>
            </a:r>
          </a:p>
          <a:p>
            <a:pPr marL="400050" lvl="1" indent="0" eaLnBrk="1" hangingPunct="1">
              <a:buNone/>
            </a:pPr>
            <a:endParaRPr lang="sr-Latn-RS" sz="2000" b="1" i="1" dirty="0" smtClean="0">
              <a:solidFill>
                <a:srgbClr val="FF00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sr-Latn-RS" sz="2000" b="1" i="1" dirty="0" smtClean="0">
                <a:solidFill>
                  <a:srgbClr val="535354"/>
                </a:solidFill>
              </a:rPr>
              <a:t> Pojačane tokom  prosle godine decembra (implementacija plana selekcije)</a:t>
            </a:r>
          </a:p>
          <a:p>
            <a:pPr marL="457200" lvl="1" indent="0" eaLnBrk="1" hangingPunct="1">
              <a:buNone/>
            </a:pPr>
            <a:r>
              <a:rPr lang="sr-Latn-RS" sz="2000" b="1" i="1" dirty="0" smtClean="0">
                <a:solidFill>
                  <a:srgbClr val="FF0000"/>
                </a:solidFill>
              </a:rPr>
              <a:t>(e</a:t>
            </a:r>
            <a:r>
              <a:rPr lang="en-US" sz="2000" b="1" i="1" dirty="0" err="1" smtClean="0">
                <a:solidFill>
                  <a:srgbClr val="FF0000"/>
                </a:solidFill>
              </a:rPr>
              <a:t>nhanced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during the last year in December (implementation plan selection)</a:t>
            </a:r>
            <a:endParaRPr lang="sr-Latn-RS" sz="2000" b="1" i="1" dirty="0" smtClean="0">
              <a:solidFill>
                <a:srgbClr val="FF00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sr-Latn-RS" sz="2000" b="1" i="1" dirty="0" smtClean="0">
              <a:solidFill>
                <a:srgbClr val="535354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sr-Latn-RS" sz="2000" b="1" i="1" dirty="0" smtClean="0">
                <a:solidFill>
                  <a:srgbClr val="535354"/>
                </a:solidFill>
              </a:rPr>
              <a:t>Obezbeđene od strane Projekta uz podršku Ministarstva</a:t>
            </a:r>
          </a:p>
          <a:p>
            <a:pPr marL="400050" lvl="1" indent="0" eaLnBrk="1" hangingPunct="1">
              <a:buNone/>
            </a:pPr>
            <a:r>
              <a:rPr lang="sr-Latn-RS" sz="2000" b="1" i="1" dirty="0" smtClean="0">
                <a:solidFill>
                  <a:srgbClr val="FF0000"/>
                </a:solidFill>
              </a:rPr>
              <a:t>(</a:t>
            </a:r>
            <a:r>
              <a:rPr lang="en-US" sz="2000" b="1" i="1" dirty="0">
                <a:solidFill>
                  <a:srgbClr val="FF0000"/>
                </a:solidFill>
              </a:rPr>
              <a:t>Provided by the Project with the support of the Ministry</a:t>
            </a:r>
            <a:r>
              <a:rPr lang="sr-Latn-RS" sz="2000" b="1" i="1" dirty="0" smtClean="0">
                <a:solidFill>
                  <a:srgbClr val="FF0000"/>
                </a:solidFill>
              </a:rPr>
              <a:t>)</a:t>
            </a:r>
            <a:endParaRPr lang="en-GB" sz="2000" b="1" i="1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800" dirty="0">
              <a:solidFill>
                <a:srgbClr val="C000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sr-Latn-CS" sz="2000" b="1" dirty="0" smtClean="0">
                <a:latin typeface="Arial" charset="0"/>
                <a:ea typeface="Aharoni"/>
                <a:cs typeface="Aharoni"/>
              </a:rPr>
              <a:t>Unete u redovni  plan aktivnosti i budžet za naredni period </a:t>
            </a:r>
          </a:p>
          <a:p>
            <a:pPr marL="400050" lvl="1" indent="0" eaLnBrk="1" hangingPunct="1">
              <a:buNone/>
            </a:pPr>
            <a:r>
              <a:rPr lang="sr-Latn-C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(Include i annual paln of activity and budzet for next year</a:t>
            </a:r>
            <a:r>
              <a:rPr lang="sr-Latn-RS" sz="2000" b="1" i="1" dirty="0" smtClean="0">
                <a:solidFill>
                  <a:srgbClr val="FF0000"/>
                </a:solidFill>
              </a:rPr>
              <a:t>)</a:t>
            </a:r>
          </a:p>
          <a:p>
            <a:pPr marL="400050" lvl="1" indent="0" eaLnBrk="1" hangingPunct="1">
              <a:buNone/>
            </a:pPr>
            <a:endParaRPr lang="sr-Latn-RS" sz="2000" b="1" i="1" dirty="0" smtClean="0">
              <a:solidFill>
                <a:srgbClr val="FF0000"/>
              </a:solidFill>
            </a:endParaRPr>
          </a:p>
          <a:p>
            <a:pPr lvl="1" indent="-342900" eaLnBrk="1" hangingPunct="1">
              <a:buFont typeface="Wingdings" panose="05000000000000000000" pitchFamily="2" charset="2"/>
              <a:buChar char="ü"/>
            </a:pPr>
            <a:r>
              <a:rPr lang="sr-Latn-RS" sz="2000" b="1" i="1" dirty="0" smtClean="0">
                <a:solidFill>
                  <a:srgbClr val="535354"/>
                </a:solidFill>
              </a:rPr>
              <a:t>Povratna informacija za poljoprivrednike;</a:t>
            </a:r>
          </a:p>
          <a:p>
            <a:pPr marL="400050" lvl="1" indent="0" eaLnBrk="1" hangingPunct="1">
              <a:buNone/>
            </a:pPr>
            <a:r>
              <a:rPr lang="sr-Latn-RS" sz="2000" b="1" i="1" dirty="0" smtClean="0">
                <a:solidFill>
                  <a:srgbClr val="FF0000"/>
                </a:solidFill>
              </a:rPr>
              <a:t>( Feed back forms for agriculture producers)</a:t>
            </a:r>
            <a:endParaRPr lang="en-GB" sz="2000" b="1" i="1" dirty="0">
              <a:solidFill>
                <a:srgbClr val="FF0000"/>
              </a:solidFill>
            </a:endParaRPr>
          </a:p>
          <a:p>
            <a:pPr lvl="1" indent="-342900" eaLnBrk="1" hangingPunct="1">
              <a:buFont typeface="Wingdings" panose="05000000000000000000" pitchFamily="2" charset="2"/>
              <a:buChar char="ü"/>
            </a:pPr>
            <a:endParaRPr lang="sr-Latn-RS" sz="2000" b="1" i="1" dirty="0" smtClean="0">
              <a:solidFill>
                <a:srgbClr val="535354"/>
              </a:solidFill>
            </a:endParaRPr>
          </a:p>
          <a:p>
            <a:pPr marL="0" indent="0" eaLnBrk="1" hangingPunct="1">
              <a:buNone/>
            </a:pPr>
            <a:endParaRPr lang="en-GB" sz="24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sr-Latn-C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endParaRPr lang="sr-Latn-RS" sz="2400" b="1" i="1" dirty="0" smtClean="0">
              <a:solidFill>
                <a:srgbClr val="FF0000"/>
              </a:solidFill>
              <a:latin typeface="Arial" charset="0"/>
              <a:ea typeface="Aharoni"/>
              <a:cs typeface="Aharoni"/>
            </a:endParaRPr>
          </a:p>
          <a:p>
            <a:pPr marL="0" indent="0" eaLnBrk="1" hangingPunct="1">
              <a:buNone/>
            </a:pPr>
            <a:endParaRPr lang="en-GB" sz="2800" b="1" dirty="0" smtClean="0">
              <a:latin typeface="Arial" charset="0"/>
              <a:ea typeface="Aharoni"/>
              <a:cs typeface="Aharoni"/>
            </a:endParaRPr>
          </a:p>
        </p:txBody>
      </p:sp>
      <p:pic>
        <p:nvPicPr>
          <p:cNvPr id="13315" name="Picture 2" descr="F:\ALEKSANDRA\FADN  (2012)\NOVI FADN\PTT\LOGOTIPI RGB\FADN LOGO-02 s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152400"/>
            <a:ext cx="23780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F:\ALEKSANDRA\FADN  (2012)\NOVI FADN\PTT\LOGOTIPI RGB\srbija bla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9675" y="260350"/>
            <a:ext cx="10763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F:\ALEKSANDRA\FADN  (2012)\NOVI FADN\PTT\LOGOTIPI RGB\europe bla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4075" y="336550"/>
            <a:ext cx="9445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7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56847-7985-4979-A637-673EC44DB5E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3314" name="Content Placeholder 2"/>
          <p:cNvSpPr>
            <a:spLocks noGrp="1"/>
          </p:cNvSpPr>
          <p:nvPr>
            <p:ph sz="half" idx="1"/>
          </p:nvPr>
        </p:nvSpPr>
        <p:spPr>
          <a:xfrm>
            <a:off x="-14513" y="1600200"/>
            <a:ext cx="9920514" cy="52567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sr-Latn-CS" sz="2000" b="1" i="1" dirty="0" smtClean="0">
              <a:solidFill>
                <a:srgbClr val="C00000"/>
              </a:solidFill>
              <a:latin typeface="Arial" charset="0"/>
              <a:ea typeface="Aharoni"/>
              <a:cs typeface="Aharoni"/>
            </a:endParaRPr>
          </a:p>
          <a:p>
            <a:pPr marL="0" indent="0" eaLnBrk="1" hangingPunct="1">
              <a:buNone/>
            </a:pPr>
            <a:r>
              <a:rPr lang="sr-Latn-C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endParaRPr lang="sr-Latn-RS" sz="2400" b="1" i="1" dirty="0" smtClean="0">
              <a:solidFill>
                <a:srgbClr val="FF0000"/>
              </a:solidFill>
              <a:latin typeface="Arial" charset="0"/>
              <a:ea typeface="Aharoni"/>
              <a:cs typeface="Aharoni"/>
            </a:endParaRPr>
          </a:p>
          <a:p>
            <a:pPr marL="0" indent="0" eaLnBrk="1" hangingPunct="1">
              <a:buNone/>
            </a:pPr>
            <a:endParaRPr lang="en-GB" sz="2800" b="1" dirty="0" smtClean="0">
              <a:latin typeface="Arial" charset="0"/>
              <a:ea typeface="Aharoni"/>
              <a:cs typeface="Aharoni"/>
            </a:endParaRPr>
          </a:p>
        </p:txBody>
      </p:sp>
      <p:pic>
        <p:nvPicPr>
          <p:cNvPr id="13315" name="Picture 2" descr="F:\ALEKSANDRA\FADN  (2012)\NOVI FADN\PTT\LOGOTIPI RGB\FADN LOGO-02 s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152400"/>
            <a:ext cx="23780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F:\ALEKSANDRA\FADN  (2012)\NOVI FADN\PTT\LOGOTIPI RGB\srbija bla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9675" y="260350"/>
            <a:ext cx="10763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F:\ALEKSANDRA\FADN  (2012)\NOVI FADN\PTT\LOGOTIPI RGB\europe bla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4075" y="336550"/>
            <a:ext cx="9445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533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b="1" i="1" dirty="0" smtClean="0">
                <a:solidFill>
                  <a:srgbClr val="FE2E2E"/>
                </a:solidFill>
                <a:ea typeface="Aharoni"/>
                <a:cs typeface="Aharoni"/>
              </a:rPr>
              <a:t>Medijska promocija </a:t>
            </a:r>
          </a:p>
          <a:p>
            <a:r>
              <a:rPr lang="sr-Latn-CS" sz="2800" b="1" i="1" dirty="0" smtClean="0">
                <a:solidFill>
                  <a:srgbClr val="246381"/>
                </a:solidFill>
                <a:ea typeface="Aharoni"/>
                <a:cs typeface="Aharoni"/>
              </a:rPr>
              <a:t>(media promotion)</a:t>
            </a:r>
            <a:r>
              <a:rPr lang="sr-Latn-CS" sz="2800" b="1" i="1" dirty="0" smtClean="0">
                <a:solidFill>
                  <a:srgbClr val="246381"/>
                </a:solidFill>
                <a:ea typeface="Aharoni"/>
                <a:cs typeface="Aharoni"/>
              </a:rPr>
              <a:t> </a:t>
            </a:r>
            <a:endParaRPr lang="en-US" sz="2800" b="1" i="1" dirty="0">
              <a:solidFill>
                <a:srgbClr val="246381"/>
              </a:solidFill>
              <a:ea typeface="Aharoni"/>
              <a:cs typeface="Aharon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4513" y="1371600"/>
            <a:ext cx="9920514" cy="548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sr-Latn-CS" sz="2000" b="1" i="1" dirty="0" smtClean="0">
              <a:solidFill>
                <a:srgbClr val="C00000"/>
              </a:solidFill>
              <a:latin typeface="Arial" charset="0"/>
              <a:ea typeface="Aharoni"/>
              <a:cs typeface="Aharoni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sr-Latn-CS" sz="2000" b="1" dirty="0" smtClean="0">
                <a:latin typeface="Arial" charset="0"/>
                <a:ea typeface="Aharoni"/>
                <a:cs typeface="Aharoni"/>
              </a:rPr>
              <a:t> TV promocija ( nacionalne, lokalne TV stanice)</a:t>
            </a:r>
          </a:p>
          <a:p>
            <a:pPr marL="400050" lvl="1" indent="0" eaLnBrk="1" hangingPunct="1">
              <a:buFont typeface="Arial" charset="0"/>
              <a:buNone/>
            </a:pPr>
            <a:r>
              <a:rPr lang="sr-Latn-C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(Media promotio</a:t>
            </a:r>
            <a:r>
              <a:rPr lang="sr-Latn-RS" sz="2000" b="1" i="1" dirty="0" smtClean="0">
                <a:solidFill>
                  <a:srgbClr val="FF0000"/>
                </a:solidFill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sr-Latn-RS" sz="2000" b="1" dirty="0" smtClean="0">
                <a:solidFill>
                  <a:srgbClr val="535354"/>
                </a:solidFill>
              </a:rPr>
              <a:t> Internet   news</a:t>
            </a:r>
          </a:p>
          <a:p>
            <a:pPr marL="400050" lvl="1" indent="0" eaLnBrk="1" hangingPunct="1">
              <a:buFont typeface="Arial" charset="0"/>
              <a:buNone/>
            </a:pPr>
            <a:r>
              <a:rPr lang="sr-Latn-RS" sz="2000" b="1" i="1" dirty="0" smtClean="0">
                <a:solidFill>
                  <a:srgbClr val="FF0000"/>
                </a:solidFill>
              </a:rPr>
              <a:t>(</a:t>
            </a:r>
            <a:r>
              <a:rPr lang="en-GB" sz="2000" b="1" i="1" dirty="0" smtClean="0">
                <a:solidFill>
                  <a:srgbClr val="FF0000"/>
                </a:solidFill>
              </a:rPr>
              <a:t> </a:t>
            </a:r>
            <a:r>
              <a:rPr lang="sr-Latn-RS" sz="2000" b="1" i="1" dirty="0">
                <a:solidFill>
                  <a:srgbClr val="FF0000"/>
                </a:solidFill>
              </a:rPr>
              <a:t>I</a:t>
            </a:r>
            <a:r>
              <a:rPr lang="sr-Latn-RS" sz="2000" b="1" i="1" dirty="0" smtClean="0">
                <a:solidFill>
                  <a:srgbClr val="FF0000"/>
                </a:solidFill>
              </a:rPr>
              <a:t>nternet)</a:t>
            </a:r>
            <a:endParaRPr lang="en-GB" sz="2000" b="1" i="1" dirty="0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rgbClr val="C000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sr-Latn-CS" sz="2000" b="1" dirty="0" smtClean="0">
                <a:latin typeface="Arial" charset="0"/>
                <a:ea typeface="Aharoni"/>
                <a:cs typeface="Aharoni"/>
              </a:rPr>
              <a:t>Štampani mediji</a:t>
            </a:r>
          </a:p>
          <a:p>
            <a:pPr marL="400050" lvl="1" indent="0" eaLnBrk="1" hangingPunct="1">
              <a:buFont typeface="Arial" charset="0"/>
              <a:buNone/>
            </a:pPr>
            <a:r>
              <a:rPr lang="sr-Latn-C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(press )</a:t>
            </a:r>
            <a:endParaRPr lang="sr-Latn-RS" sz="2000" b="1" i="1" dirty="0" smtClean="0">
              <a:solidFill>
                <a:srgbClr val="FF00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sr-Latn-RS" sz="2000" b="1" dirty="0" smtClean="0">
              <a:solidFill>
                <a:srgbClr val="535354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GB" sz="24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sr-Latn-C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endParaRPr lang="sr-Latn-RS" sz="2400" b="1" i="1" dirty="0" smtClean="0">
              <a:solidFill>
                <a:srgbClr val="FF0000"/>
              </a:solidFill>
              <a:latin typeface="Arial" charset="0"/>
              <a:ea typeface="Aharoni"/>
              <a:cs typeface="Aharoni"/>
            </a:endParaRPr>
          </a:p>
          <a:p>
            <a:pPr marL="0" indent="0" eaLnBrk="1" hangingPunct="1">
              <a:buFont typeface="Arial" charset="0"/>
              <a:buNone/>
            </a:pPr>
            <a:endParaRPr lang="en-GB" sz="2800" b="1" dirty="0" smtClean="0">
              <a:latin typeface="Arial" charset="0"/>
              <a:ea typeface="Aharoni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685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56847-7985-4979-A637-673EC44DB5E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3314" name="Content Placeholder 2"/>
          <p:cNvSpPr>
            <a:spLocks noGrp="1"/>
          </p:cNvSpPr>
          <p:nvPr>
            <p:ph sz="half" idx="1"/>
          </p:nvPr>
        </p:nvSpPr>
        <p:spPr>
          <a:xfrm>
            <a:off x="-14513" y="1600200"/>
            <a:ext cx="9920514" cy="52567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sr-Latn-CS" sz="2000" b="1" i="1" dirty="0" smtClean="0">
              <a:solidFill>
                <a:srgbClr val="C00000"/>
              </a:solidFill>
              <a:latin typeface="Arial" charset="0"/>
              <a:ea typeface="Aharoni"/>
              <a:cs typeface="Aharoni"/>
            </a:endParaRPr>
          </a:p>
          <a:p>
            <a:pPr marL="0" indent="0" eaLnBrk="1" hangingPunct="1">
              <a:buNone/>
            </a:pPr>
            <a:r>
              <a:rPr lang="sr-Latn-C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endParaRPr lang="sr-Latn-RS" sz="2400" b="1" i="1" dirty="0" smtClean="0">
              <a:solidFill>
                <a:srgbClr val="FF0000"/>
              </a:solidFill>
              <a:latin typeface="Arial" charset="0"/>
              <a:ea typeface="Aharoni"/>
              <a:cs typeface="Aharoni"/>
            </a:endParaRPr>
          </a:p>
          <a:p>
            <a:pPr marL="0" indent="0" eaLnBrk="1" hangingPunct="1">
              <a:buNone/>
            </a:pPr>
            <a:endParaRPr lang="en-GB" sz="2800" b="1" dirty="0" smtClean="0">
              <a:latin typeface="Arial" charset="0"/>
              <a:ea typeface="Aharoni"/>
              <a:cs typeface="Aharoni"/>
            </a:endParaRPr>
          </a:p>
        </p:txBody>
      </p:sp>
      <p:pic>
        <p:nvPicPr>
          <p:cNvPr id="13315" name="Picture 2" descr="F:\ALEKSANDRA\FADN  (2012)\NOVI FADN\PTT\LOGOTIPI RGB\FADN LOGO-02 s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152400"/>
            <a:ext cx="23780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F:\ALEKSANDRA\FADN  (2012)\NOVI FADN\PTT\LOGOTIPI RGB\srbija bla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9675" y="260350"/>
            <a:ext cx="10763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F:\ALEKSANDRA\FADN  (2012)\NOVI FADN\PTT\LOGOTIPI RGB\europe bla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4075" y="336550"/>
            <a:ext cx="9445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533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b="1" i="1" dirty="0" smtClean="0">
                <a:solidFill>
                  <a:srgbClr val="FE2E2E"/>
                </a:solidFill>
                <a:ea typeface="Aharoni"/>
                <a:cs typeface="Aharoni"/>
              </a:rPr>
              <a:t>Predavanja</a:t>
            </a:r>
          </a:p>
          <a:p>
            <a:r>
              <a:rPr lang="sr-Latn-CS" sz="2800" b="1" i="1" dirty="0" smtClean="0">
                <a:solidFill>
                  <a:srgbClr val="246381"/>
                </a:solidFill>
                <a:ea typeface="Aharoni"/>
                <a:cs typeface="Aharoni"/>
              </a:rPr>
              <a:t>(lectures)</a:t>
            </a:r>
            <a:r>
              <a:rPr lang="sr-Latn-CS" sz="2800" b="1" i="1" dirty="0" smtClean="0">
                <a:solidFill>
                  <a:srgbClr val="246381"/>
                </a:solidFill>
                <a:ea typeface="Aharoni"/>
                <a:cs typeface="Aharoni"/>
              </a:rPr>
              <a:t> </a:t>
            </a:r>
            <a:endParaRPr lang="en-US" sz="2800" b="1" i="1" dirty="0">
              <a:solidFill>
                <a:srgbClr val="246381"/>
              </a:solidFill>
              <a:ea typeface="Aharoni"/>
              <a:cs typeface="Aharon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4513" y="1371600"/>
            <a:ext cx="73297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sr-Latn-CS" sz="2000" b="1" i="1" dirty="0" smtClean="0">
              <a:solidFill>
                <a:srgbClr val="C00000"/>
              </a:solidFill>
              <a:latin typeface="Arial" charset="0"/>
              <a:ea typeface="Aharoni"/>
              <a:cs typeface="Aharoni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sr-Latn-CS" sz="2000" b="1" dirty="0" smtClean="0">
                <a:latin typeface="Arial" charset="0"/>
                <a:ea typeface="Aharoni"/>
                <a:cs typeface="Aharoni"/>
              </a:rPr>
              <a:t> Universites </a:t>
            </a:r>
          </a:p>
          <a:p>
            <a:pPr marL="400050" lvl="1" indent="0" eaLnBrk="1" hangingPunct="1">
              <a:buFont typeface="Arial" charset="0"/>
              <a:buNone/>
            </a:pPr>
            <a:r>
              <a:rPr lang="sr-Latn-C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(Universities</a:t>
            </a:r>
            <a:r>
              <a:rPr lang="sr-Latn-RS" sz="2000" b="1" i="1" dirty="0" smtClean="0">
                <a:solidFill>
                  <a:srgbClr val="FF0000"/>
                </a:solidFill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sr-Latn-RS" sz="2000" b="1" dirty="0" smtClean="0">
                <a:solidFill>
                  <a:srgbClr val="535354"/>
                </a:solidFill>
              </a:rPr>
              <a:t>Winter  schools – organized by advisory services</a:t>
            </a:r>
          </a:p>
          <a:p>
            <a:pPr marL="400050" lvl="1" indent="0" eaLnBrk="1" hangingPunct="1">
              <a:buFont typeface="Arial" charset="0"/>
              <a:buNone/>
            </a:pPr>
            <a:r>
              <a:rPr lang="sr-Latn-RS" sz="2000" b="1" i="1" dirty="0" smtClean="0">
                <a:solidFill>
                  <a:srgbClr val="FF0000"/>
                </a:solidFill>
              </a:rPr>
              <a:t>(</a:t>
            </a:r>
            <a:r>
              <a:rPr lang="en-GB" sz="2000" b="1" i="1" dirty="0" smtClean="0">
                <a:solidFill>
                  <a:srgbClr val="FF0000"/>
                </a:solidFill>
              </a:rPr>
              <a:t> </a:t>
            </a:r>
            <a:r>
              <a:rPr lang="sr-Latn-RS" sz="2000" b="1" i="1" dirty="0">
                <a:solidFill>
                  <a:srgbClr val="FF0000"/>
                </a:solidFill>
              </a:rPr>
              <a:t>I</a:t>
            </a:r>
            <a:r>
              <a:rPr lang="sr-Latn-RS" sz="2000" b="1" i="1" dirty="0" smtClean="0">
                <a:solidFill>
                  <a:srgbClr val="FF0000"/>
                </a:solidFill>
              </a:rPr>
              <a:t>nternet)</a:t>
            </a:r>
            <a:endParaRPr lang="en-GB" sz="2000" b="1" i="1" dirty="0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rgbClr val="C000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sr-Latn-CS" sz="2000" b="1" dirty="0" smtClean="0">
                <a:latin typeface="Arial" charset="0"/>
                <a:ea typeface="Aharoni"/>
                <a:cs typeface="Aharoni"/>
              </a:rPr>
              <a:t>Seminars- Zlatibor 2014</a:t>
            </a:r>
          </a:p>
          <a:p>
            <a:pPr marL="400050" lvl="1" indent="0" eaLnBrk="1" hangingPunct="1">
              <a:buFont typeface="Arial" charset="0"/>
              <a:buNone/>
            </a:pPr>
            <a:r>
              <a:rPr lang="sr-Latn-C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(press )</a:t>
            </a:r>
            <a:endParaRPr lang="sr-Latn-RS" sz="2000" b="1" i="1" dirty="0" smtClean="0">
              <a:solidFill>
                <a:srgbClr val="FF00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sr-Latn-RS" sz="2000" b="1" dirty="0" smtClean="0">
              <a:solidFill>
                <a:srgbClr val="535354"/>
              </a:solidFill>
            </a:endParaRPr>
          </a:p>
          <a:p>
            <a:pPr marL="400050" lvl="1" indent="0" eaLnBrk="1" hangingPunct="1">
              <a:buFont typeface="Arial" charset="0"/>
              <a:buNone/>
            </a:pPr>
            <a:r>
              <a:rPr lang="sr-Latn-RS" sz="2000" b="1" i="1" dirty="0" smtClean="0">
                <a:solidFill>
                  <a:srgbClr val="FF0000"/>
                </a:solidFill>
              </a:rPr>
              <a:t> </a:t>
            </a:r>
            <a:endParaRPr lang="en-GB" sz="24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sr-Latn-C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endParaRPr lang="sr-Latn-RS" sz="2400" b="1" i="1" dirty="0" smtClean="0">
              <a:solidFill>
                <a:srgbClr val="FF0000"/>
              </a:solidFill>
              <a:latin typeface="Arial" charset="0"/>
              <a:ea typeface="Aharoni"/>
              <a:cs typeface="Aharoni"/>
            </a:endParaRPr>
          </a:p>
          <a:p>
            <a:pPr marL="0" indent="0" eaLnBrk="1" hangingPunct="1">
              <a:buFont typeface="Arial" charset="0"/>
              <a:buNone/>
            </a:pPr>
            <a:endParaRPr lang="en-GB" sz="2800" b="1" dirty="0" smtClean="0">
              <a:latin typeface="Arial" charset="0"/>
              <a:ea typeface="Aharoni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24681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56847-7985-4979-A637-673EC44DB5E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3314" name="Content Placeholder 2"/>
          <p:cNvSpPr>
            <a:spLocks noGrp="1"/>
          </p:cNvSpPr>
          <p:nvPr>
            <p:ph sz="half" idx="1"/>
          </p:nvPr>
        </p:nvSpPr>
        <p:spPr>
          <a:xfrm>
            <a:off x="-14513" y="1600200"/>
            <a:ext cx="9920514" cy="52567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sr-Latn-CS" sz="2000" b="1" i="1" dirty="0" smtClean="0">
              <a:solidFill>
                <a:srgbClr val="C00000"/>
              </a:solidFill>
              <a:latin typeface="Arial" charset="0"/>
              <a:ea typeface="Aharoni"/>
              <a:cs typeface="Aharoni"/>
            </a:endParaRPr>
          </a:p>
          <a:p>
            <a:pPr marL="0" indent="0" eaLnBrk="1" hangingPunct="1">
              <a:buNone/>
            </a:pPr>
            <a:r>
              <a:rPr lang="sr-Latn-C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endParaRPr lang="sr-Latn-RS" sz="2400" b="1" i="1" dirty="0" smtClean="0">
              <a:solidFill>
                <a:srgbClr val="FF0000"/>
              </a:solidFill>
              <a:latin typeface="Arial" charset="0"/>
              <a:ea typeface="Aharoni"/>
              <a:cs typeface="Aharoni"/>
            </a:endParaRPr>
          </a:p>
          <a:p>
            <a:pPr marL="0" indent="0" eaLnBrk="1" hangingPunct="1">
              <a:buNone/>
            </a:pPr>
            <a:endParaRPr lang="en-GB" sz="2800" b="1" dirty="0" smtClean="0">
              <a:latin typeface="Arial" charset="0"/>
              <a:ea typeface="Aharoni"/>
              <a:cs typeface="Aharoni"/>
            </a:endParaRPr>
          </a:p>
        </p:txBody>
      </p:sp>
      <p:pic>
        <p:nvPicPr>
          <p:cNvPr id="13315" name="Picture 2" descr="F:\ALEKSANDRA\FADN  (2012)\NOVI FADN\PTT\LOGOTIPI RGB\FADN LOGO-02 s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152400"/>
            <a:ext cx="23780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F:\ALEKSANDRA\FADN  (2012)\NOVI FADN\PTT\LOGOTIPI RGB\srbija bla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9675" y="260350"/>
            <a:ext cx="10763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F:\ALEKSANDRA\FADN  (2012)\NOVI FADN\PTT\LOGOTIPI RGB\europe bla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4075" y="336550"/>
            <a:ext cx="9445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533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b="1" i="1" dirty="0" smtClean="0">
                <a:solidFill>
                  <a:srgbClr val="FE2E2E"/>
                </a:solidFill>
                <a:ea typeface="Aharoni"/>
                <a:cs typeface="Aharoni"/>
              </a:rPr>
              <a:t>Promotivni materijali</a:t>
            </a:r>
          </a:p>
          <a:p>
            <a:r>
              <a:rPr lang="sr-Latn-CS" sz="2800" b="1" i="1" dirty="0" smtClean="0">
                <a:solidFill>
                  <a:srgbClr val="246381"/>
                </a:solidFill>
                <a:ea typeface="Aharoni"/>
                <a:cs typeface="Aharoni"/>
              </a:rPr>
              <a:t>(promotion materials)</a:t>
            </a:r>
            <a:r>
              <a:rPr lang="sr-Latn-CS" sz="2800" b="1" i="1" dirty="0" smtClean="0">
                <a:solidFill>
                  <a:srgbClr val="246381"/>
                </a:solidFill>
                <a:ea typeface="Aharoni"/>
                <a:cs typeface="Aharoni"/>
              </a:rPr>
              <a:t> </a:t>
            </a:r>
            <a:endParaRPr lang="en-US" sz="2800" b="1" i="1" dirty="0">
              <a:solidFill>
                <a:srgbClr val="246381"/>
              </a:solidFill>
              <a:ea typeface="Aharoni"/>
              <a:cs typeface="Aharon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4513" y="1371600"/>
            <a:ext cx="76345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sr-Latn-CS" sz="2000" b="1" i="1" dirty="0" smtClean="0">
              <a:solidFill>
                <a:srgbClr val="C00000"/>
              </a:solidFill>
              <a:latin typeface="Arial" charset="0"/>
              <a:ea typeface="Aharoni"/>
              <a:cs typeface="Aharoni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sr-Latn-CS" sz="2000" b="1" dirty="0" smtClean="0">
                <a:latin typeface="Arial" charset="0"/>
                <a:ea typeface="Aharoni"/>
                <a:cs typeface="Aharoni"/>
              </a:rPr>
              <a:t> Promotivni materiajli-  kalendari, kape, šolje, olovke...</a:t>
            </a:r>
          </a:p>
          <a:p>
            <a:pPr marL="400050" lvl="1" indent="0" eaLnBrk="1" hangingPunct="1">
              <a:buNone/>
            </a:pPr>
            <a:r>
              <a:rPr lang="sr-Latn-CS" sz="2000" b="1" i="1" dirty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(Promosion Accesories-  calendars, caps, cofee caps, panns</a:t>
            </a:r>
            <a:r>
              <a:rPr lang="sr-Latn-C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..</a:t>
            </a:r>
            <a:r>
              <a:rPr lang="sr-Latn-RS" sz="2000" b="1" i="1" dirty="0" smtClean="0">
                <a:solidFill>
                  <a:srgbClr val="FF0000"/>
                </a:solidFill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sr-Latn-RS" sz="2000" b="1" dirty="0" smtClean="0">
                <a:solidFill>
                  <a:srgbClr val="535354"/>
                </a:solidFill>
              </a:rPr>
              <a:t> Prospekti, brošure i ostali  štampani materijali</a:t>
            </a:r>
          </a:p>
          <a:p>
            <a:pPr marL="400050" lvl="1" indent="0" eaLnBrk="1" hangingPunct="1">
              <a:buNone/>
            </a:pPr>
            <a:r>
              <a:rPr lang="sr-Latn-RS" sz="2000" b="1" i="1" dirty="0" smtClean="0">
                <a:solidFill>
                  <a:srgbClr val="FF0000"/>
                </a:solidFill>
              </a:rPr>
              <a:t>(</a:t>
            </a:r>
            <a:r>
              <a:rPr lang="en-US" sz="2000" b="1" i="1" dirty="0">
                <a:solidFill>
                  <a:srgbClr val="FF0000"/>
                </a:solidFill>
              </a:rPr>
              <a:t>Leaflet , </a:t>
            </a:r>
            <a:r>
              <a:rPr lang="en-US" sz="2000" b="1" i="1" dirty="0" err="1">
                <a:solidFill>
                  <a:srgbClr val="FF0000"/>
                </a:solidFill>
              </a:rPr>
              <a:t>broshures</a:t>
            </a:r>
            <a:r>
              <a:rPr lang="en-US" sz="2000" b="1" i="1" dirty="0">
                <a:solidFill>
                  <a:srgbClr val="FF0000"/>
                </a:solidFill>
              </a:rPr>
              <a:t> and other printed </a:t>
            </a:r>
            <a:r>
              <a:rPr lang="en-US" sz="2000" b="1" i="1" dirty="0" smtClean="0">
                <a:solidFill>
                  <a:srgbClr val="FF0000"/>
                </a:solidFill>
              </a:rPr>
              <a:t>materials</a:t>
            </a:r>
            <a:r>
              <a:rPr lang="sr-Latn-RS" sz="2000" b="1" i="1" dirty="0" smtClean="0">
                <a:solidFill>
                  <a:srgbClr val="FF0000"/>
                </a:solidFill>
              </a:rPr>
              <a:t>)</a:t>
            </a:r>
            <a:endParaRPr lang="en-GB" sz="2000" b="1" i="1" dirty="0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rgbClr val="C00000"/>
              </a:solidFill>
            </a:endParaRPr>
          </a:p>
          <a:p>
            <a:pPr marL="457200" lvl="1" indent="0" eaLnBrk="1" hangingPunct="1">
              <a:buNone/>
            </a:pPr>
            <a:endParaRPr lang="sr-Latn-RS" sz="2000" b="1" dirty="0" smtClean="0">
              <a:solidFill>
                <a:srgbClr val="535354"/>
              </a:solidFill>
            </a:endParaRPr>
          </a:p>
          <a:p>
            <a:pPr marL="400050" lvl="1" indent="0" eaLnBrk="1" hangingPunct="1">
              <a:buFont typeface="Arial" charset="0"/>
              <a:buNone/>
            </a:pPr>
            <a:r>
              <a:rPr lang="sr-Latn-RS" sz="2000" b="1" i="1" dirty="0" smtClean="0">
                <a:solidFill>
                  <a:srgbClr val="FF0000"/>
                </a:solidFill>
              </a:rPr>
              <a:t> </a:t>
            </a:r>
            <a:endParaRPr lang="en-GB" sz="24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sr-Latn-C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endParaRPr lang="sr-Latn-RS" sz="2400" b="1" i="1" dirty="0" smtClean="0">
              <a:solidFill>
                <a:srgbClr val="FF0000"/>
              </a:solidFill>
              <a:latin typeface="Arial" charset="0"/>
              <a:ea typeface="Aharoni"/>
              <a:cs typeface="Aharoni"/>
            </a:endParaRPr>
          </a:p>
          <a:p>
            <a:pPr marL="0" indent="0" eaLnBrk="1" hangingPunct="1">
              <a:buFont typeface="Arial" charset="0"/>
              <a:buNone/>
            </a:pPr>
            <a:endParaRPr lang="en-GB" sz="2800" b="1" dirty="0" smtClean="0">
              <a:latin typeface="Arial" charset="0"/>
              <a:ea typeface="Aharoni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6395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56847-7985-4979-A637-673EC44DB5E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3314" name="Content Placeholder 2"/>
          <p:cNvSpPr>
            <a:spLocks noGrp="1"/>
          </p:cNvSpPr>
          <p:nvPr>
            <p:ph sz="half" idx="1"/>
          </p:nvPr>
        </p:nvSpPr>
        <p:spPr>
          <a:xfrm>
            <a:off x="-14513" y="1600200"/>
            <a:ext cx="9920514" cy="52567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sr-Latn-CS" sz="2000" b="1" i="1" dirty="0" smtClean="0">
              <a:solidFill>
                <a:srgbClr val="C00000"/>
              </a:solidFill>
              <a:latin typeface="Arial" charset="0"/>
              <a:ea typeface="Aharoni"/>
              <a:cs typeface="Aharoni"/>
            </a:endParaRPr>
          </a:p>
          <a:p>
            <a:pPr marL="0" indent="0" eaLnBrk="1" hangingPunct="1">
              <a:buNone/>
            </a:pPr>
            <a:r>
              <a:rPr lang="sr-Latn-C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endParaRPr lang="sr-Latn-RS" sz="2400" b="1" i="1" dirty="0" smtClean="0">
              <a:solidFill>
                <a:srgbClr val="FF0000"/>
              </a:solidFill>
              <a:latin typeface="Arial" charset="0"/>
              <a:ea typeface="Aharoni"/>
              <a:cs typeface="Aharoni"/>
            </a:endParaRPr>
          </a:p>
          <a:p>
            <a:pPr marL="0" indent="0" eaLnBrk="1" hangingPunct="1">
              <a:buNone/>
            </a:pPr>
            <a:endParaRPr lang="en-GB" sz="2800" b="1" dirty="0" smtClean="0">
              <a:latin typeface="Arial" charset="0"/>
              <a:ea typeface="Aharoni"/>
              <a:cs typeface="Aharoni"/>
            </a:endParaRPr>
          </a:p>
        </p:txBody>
      </p:sp>
      <p:pic>
        <p:nvPicPr>
          <p:cNvPr id="13315" name="Picture 2" descr="F:\ALEKSANDRA\FADN  (2012)\NOVI FADN\PTT\LOGOTIPI RGB\FADN LOGO-02 s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6075" y="152400"/>
            <a:ext cx="23780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F:\ALEKSANDRA\FADN  (2012)\NOVI FADN\PTT\LOGOTIPI RGB\srbija bla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9675" y="260350"/>
            <a:ext cx="10763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F:\ALEKSANDRA\FADN  (2012)\NOVI FADN\PTT\LOGOTIPI RGB\europe blac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4075" y="336550"/>
            <a:ext cx="9445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533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b="1" i="1" dirty="0" smtClean="0">
                <a:solidFill>
                  <a:srgbClr val="FE2E2E"/>
                </a:solidFill>
                <a:ea typeface="Aharoni"/>
                <a:cs typeface="Aharoni"/>
              </a:rPr>
              <a:t>Web stranica</a:t>
            </a:r>
          </a:p>
          <a:p>
            <a:r>
              <a:rPr lang="sr-Latn-CS" sz="2800" b="1" i="1" dirty="0" smtClean="0">
                <a:solidFill>
                  <a:srgbClr val="246381"/>
                </a:solidFill>
                <a:ea typeface="Aharoni"/>
                <a:cs typeface="Aharoni"/>
              </a:rPr>
              <a:t>(Webpage)</a:t>
            </a:r>
            <a:r>
              <a:rPr lang="sr-Latn-CS" sz="2800" b="1" i="1" dirty="0" smtClean="0">
                <a:solidFill>
                  <a:srgbClr val="246381"/>
                </a:solidFill>
                <a:ea typeface="Aharoni"/>
                <a:cs typeface="Aharoni"/>
              </a:rPr>
              <a:t> </a:t>
            </a:r>
            <a:endParaRPr lang="en-US" sz="2800" b="1" i="1" dirty="0">
              <a:solidFill>
                <a:srgbClr val="246381"/>
              </a:solidFill>
              <a:ea typeface="Aharoni"/>
              <a:cs typeface="Aharon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4513" y="954107"/>
            <a:ext cx="9920514" cy="590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sr-Latn-CS" sz="2000" b="1" dirty="0" smtClean="0">
                <a:latin typeface="Arial" charset="0"/>
                <a:ea typeface="Aharoni"/>
                <a:cs typeface="Aharoni"/>
              </a:rPr>
              <a:t> </a:t>
            </a: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endParaRPr lang="sr-Latn-CS" sz="2000" b="1" dirty="0">
              <a:latin typeface="Arial" charset="0"/>
              <a:ea typeface="Aharoni"/>
              <a:cs typeface="Aharoni"/>
            </a:endParaRP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sr-Latn-CS" sz="2000" b="1" dirty="0" smtClean="0">
                <a:latin typeface="Arial" charset="0"/>
                <a:ea typeface="Aharoni"/>
                <a:cs typeface="Aharoni"/>
              </a:rPr>
              <a:t>Započeta Izrada  </a:t>
            </a:r>
            <a:r>
              <a:rPr lang="sr-Latn-CS" sz="2000" b="1" i="1" dirty="0" smtClean="0">
                <a:latin typeface="Arial" charset="0"/>
                <a:ea typeface="Aharoni"/>
                <a:cs typeface="Aharoni"/>
                <a:hlinkClick r:id="rId6"/>
              </a:rPr>
              <a:t>www.fadn.rs</a:t>
            </a:r>
            <a:r>
              <a:rPr lang="sr-Latn-CS" sz="2000" b="1" i="1" dirty="0" smtClean="0">
                <a:latin typeface="Arial" charset="0"/>
                <a:ea typeface="Aharoni"/>
                <a:cs typeface="Aharoni"/>
              </a:rPr>
              <a:t>, </a:t>
            </a: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sr-Latn-CS" sz="2000" b="1" i="1" dirty="0" smtClean="0">
                <a:latin typeface="Arial" charset="0"/>
                <a:ea typeface="Aharoni"/>
                <a:cs typeface="Aharoni"/>
              </a:rPr>
              <a:t>- </a:t>
            </a:r>
            <a:r>
              <a:rPr lang="sr-Latn-CS" sz="2000" b="1" dirty="0" smtClean="0">
                <a:latin typeface="Arial" charset="0"/>
                <a:ea typeface="Aharoni"/>
                <a:cs typeface="Aharoni"/>
              </a:rPr>
              <a:t>mora da sadrži tačne i sveobuhvatne informacije od značaja za </a:t>
            </a:r>
            <a:r>
              <a:rPr lang="sr-Latn-CS" sz="2000" b="1" i="1" dirty="0" smtClean="0">
                <a:latin typeface="Arial" charset="0"/>
                <a:ea typeface="Aharoni"/>
                <a:cs typeface="Aharoni"/>
              </a:rPr>
              <a:t>FADN </a:t>
            </a:r>
            <a:r>
              <a:rPr lang="sr-Latn-CS" sz="2000" b="1" dirty="0" smtClean="0">
                <a:latin typeface="Arial" charset="0"/>
                <a:ea typeface="Aharoni"/>
                <a:cs typeface="Aharoni"/>
              </a:rPr>
              <a:t>sistem  i </a:t>
            </a:r>
            <a:r>
              <a:rPr lang="sr-Latn-CS" sz="2000" b="1" dirty="0">
                <a:latin typeface="Arial" charset="0"/>
                <a:ea typeface="Aharoni"/>
                <a:cs typeface="Aharoni"/>
              </a:rPr>
              <a:t>olakšava komunikaciju učesnika </a:t>
            </a:r>
            <a:r>
              <a:rPr lang="sr-Latn-CS" sz="2000" b="1" i="1" dirty="0">
                <a:latin typeface="Arial" charset="0"/>
                <a:ea typeface="Aharoni"/>
                <a:cs typeface="Aharoni"/>
              </a:rPr>
              <a:t>FADN </a:t>
            </a:r>
            <a:r>
              <a:rPr lang="sr-Latn-CS" sz="2000" b="1" dirty="0">
                <a:latin typeface="Arial" charset="0"/>
                <a:ea typeface="Aharoni"/>
                <a:cs typeface="Aharoni"/>
              </a:rPr>
              <a:t>sistema; </a:t>
            </a:r>
            <a:r>
              <a:rPr lang="sr-Latn-CS" sz="2000" b="1" dirty="0" smtClean="0">
                <a:latin typeface="Arial" charset="0"/>
                <a:ea typeface="Aharoni"/>
                <a:cs typeface="Aharoni"/>
              </a:rPr>
              <a:t> </a:t>
            </a: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sr-Latn-RS" sz="2000" b="1" i="1" dirty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must 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include correct and comprehensive information relevant to the FADN 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system</a:t>
            </a:r>
            <a:r>
              <a:rPr lang="sr-Latn-R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and 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facilitates communication participants FADN system</a:t>
            </a:r>
            <a:r>
              <a:rPr lang="sr-Latn-R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)</a:t>
            </a:r>
            <a:endParaRPr lang="sr-Latn-CS" sz="2000" b="1" i="1" dirty="0" smtClean="0">
              <a:solidFill>
                <a:srgbClr val="FF0000"/>
              </a:solidFill>
              <a:latin typeface="Arial" charset="0"/>
              <a:ea typeface="Aharoni"/>
              <a:cs typeface="Aharoni"/>
            </a:endParaRP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sr-Latn-CS" sz="2000" b="1" dirty="0" smtClean="0">
                <a:latin typeface="Arial" charset="0"/>
                <a:ea typeface="Aharoni"/>
                <a:cs typeface="Aharoni"/>
              </a:rPr>
              <a:t> -  mora da ispuni zahteve strukture administracije državne uprave</a:t>
            </a: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sr-Latn-C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(m</a:t>
            </a:r>
            <a:r>
              <a:rPr lang="en-US" sz="2000" b="1" i="1" dirty="0" err="1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ust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fulfill the requirements of the structure of the administration of state 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administration</a:t>
            </a:r>
            <a:r>
              <a:rPr lang="sr-Latn-R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)</a:t>
            </a:r>
            <a:endParaRPr lang="sr-Latn-CS" sz="2000" b="1" i="1" dirty="0" smtClean="0">
              <a:solidFill>
                <a:srgbClr val="FF0000"/>
              </a:solidFill>
              <a:latin typeface="Arial" charset="0"/>
              <a:ea typeface="Aharoni"/>
              <a:cs typeface="Aharoni"/>
            </a:endParaRP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sr-Latn-CS" sz="2000" b="1" dirty="0" smtClean="0">
                <a:latin typeface="Arial" charset="0"/>
                <a:ea typeface="Aharoni"/>
                <a:cs typeface="Aharoni"/>
              </a:rPr>
              <a:t>-mora da predvidi lako održavanje i ažuriranje</a:t>
            </a: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sr-Latn-C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(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must provide for easy maintenance and 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updating</a:t>
            </a:r>
            <a:r>
              <a:rPr lang="sr-Latn-R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)</a:t>
            </a:r>
            <a:endParaRPr lang="sr-Latn-CS" sz="2000" b="1" i="1" dirty="0" smtClean="0">
              <a:solidFill>
                <a:srgbClr val="FF0000"/>
              </a:solidFill>
              <a:latin typeface="Arial" charset="0"/>
              <a:ea typeface="Aharoni"/>
              <a:cs typeface="Aharoni"/>
            </a:endParaRP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endParaRPr lang="sr-Latn-RS" sz="2000" b="1" dirty="0" smtClean="0">
              <a:solidFill>
                <a:srgbClr val="535354"/>
              </a:solidFill>
            </a:endParaRPr>
          </a:p>
          <a:p>
            <a:pPr marL="400050" lvl="1" indent="0" eaLnBrk="1" hangingPunct="1">
              <a:buFont typeface="Arial" charset="0"/>
              <a:buNone/>
            </a:pPr>
            <a:r>
              <a:rPr lang="sr-Latn-RS" sz="2000" b="1" i="1" dirty="0" smtClean="0">
                <a:solidFill>
                  <a:srgbClr val="FF0000"/>
                </a:solidFill>
              </a:rPr>
              <a:t> </a:t>
            </a:r>
            <a:endParaRPr lang="en-GB" sz="24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sr-Latn-C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endParaRPr lang="sr-Latn-RS" sz="2400" b="1" i="1" dirty="0" smtClean="0">
              <a:solidFill>
                <a:srgbClr val="FF0000"/>
              </a:solidFill>
              <a:latin typeface="Arial" charset="0"/>
              <a:ea typeface="Aharoni"/>
              <a:cs typeface="Aharoni"/>
            </a:endParaRPr>
          </a:p>
          <a:p>
            <a:pPr marL="0" indent="0" eaLnBrk="1" hangingPunct="1">
              <a:buFont typeface="Arial" charset="0"/>
              <a:buNone/>
            </a:pPr>
            <a:endParaRPr lang="en-GB" sz="2800" b="1" dirty="0" smtClean="0">
              <a:latin typeface="Arial" charset="0"/>
              <a:ea typeface="Aharoni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41621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56847-7985-4979-A637-673EC44DB5E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3314" name="Content Placeholder 2"/>
          <p:cNvSpPr>
            <a:spLocks noGrp="1"/>
          </p:cNvSpPr>
          <p:nvPr>
            <p:ph sz="half" idx="1"/>
          </p:nvPr>
        </p:nvSpPr>
        <p:spPr>
          <a:xfrm>
            <a:off x="-14513" y="1600200"/>
            <a:ext cx="9920514" cy="52567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sr-Latn-CS" sz="2000" b="1" i="1" dirty="0" smtClean="0">
              <a:solidFill>
                <a:srgbClr val="C00000"/>
              </a:solidFill>
              <a:latin typeface="Arial" charset="0"/>
              <a:ea typeface="Aharoni"/>
              <a:cs typeface="Aharoni"/>
            </a:endParaRPr>
          </a:p>
          <a:p>
            <a:pPr marL="0" indent="0" eaLnBrk="1" hangingPunct="1">
              <a:buNone/>
            </a:pPr>
            <a:r>
              <a:rPr lang="sr-Latn-C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endParaRPr lang="sr-Latn-RS" sz="2400" b="1" i="1" dirty="0" smtClean="0">
              <a:solidFill>
                <a:srgbClr val="FF0000"/>
              </a:solidFill>
              <a:latin typeface="Arial" charset="0"/>
              <a:ea typeface="Aharoni"/>
              <a:cs typeface="Aharoni"/>
            </a:endParaRPr>
          </a:p>
          <a:p>
            <a:pPr marL="0" indent="0" eaLnBrk="1" hangingPunct="1">
              <a:buNone/>
            </a:pPr>
            <a:endParaRPr lang="en-GB" sz="2800" b="1" dirty="0" smtClean="0">
              <a:latin typeface="Arial" charset="0"/>
              <a:ea typeface="Aharoni"/>
              <a:cs typeface="Aharoni"/>
            </a:endParaRPr>
          </a:p>
        </p:txBody>
      </p:sp>
      <p:pic>
        <p:nvPicPr>
          <p:cNvPr id="13315" name="Picture 2" descr="F:\ALEKSANDRA\FADN  (2012)\NOVI FADN\PTT\LOGOTIPI RGB\FADN LOGO-02 s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6075" y="152400"/>
            <a:ext cx="23780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F:\ALEKSANDRA\FADN  (2012)\NOVI FADN\PTT\LOGOTIPI RGB\srbija bla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9675" y="260350"/>
            <a:ext cx="10763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F:\ALEKSANDRA\FADN  (2012)\NOVI FADN\PTT\LOGOTIPI RGB\europe blac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4075" y="336550"/>
            <a:ext cx="9445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533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b="1" i="1" dirty="0" smtClean="0">
                <a:solidFill>
                  <a:srgbClr val="FE2E2E"/>
                </a:solidFill>
                <a:ea typeface="Aharoni"/>
                <a:cs typeface="Aharoni"/>
              </a:rPr>
              <a:t>Web stranica</a:t>
            </a:r>
          </a:p>
          <a:p>
            <a:r>
              <a:rPr lang="sr-Latn-CS" sz="2800" b="1" i="1" dirty="0" smtClean="0">
                <a:solidFill>
                  <a:srgbClr val="246381"/>
                </a:solidFill>
                <a:ea typeface="Aharoni"/>
                <a:cs typeface="Aharoni"/>
              </a:rPr>
              <a:t>(Webpage)</a:t>
            </a:r>
            <a:r>
              <a:rPr lang="sr-Latn-CS" sz="2800" b="1" i="1" dirty="0" smtClean="0">
                <a:solidFill>
                  <a:srgbClr val="246381"/>
                </a:solidFill>
                <a:ea typeface="Aharoni"/>
                <a:cs typeface="Aharoni"/>
              </a:rPr>
              <a:t> </a:t>
            </a:r>
            <a:endParaRPr lang="en-US" sz="2800" b="1" i="1" dirty="0">
              <a:solidFill>
                <a:srgbClr val="246381"/>
              </a:solidFill>
              <a:ea typeface="Aharoni"/>
              <a:cs typeface="Aharon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4513" y="954107"/>
            <a:ext cx="9920514" cy="590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lnSpc>
                <a:spcPct val="90000"/>
              </a:lnSpc>
              <a:buNone/>
            </a:pPr>
            <a:endParaRPr lang="sr-Latn-CS" sz="2000" b="1" dirty="0" smtClean="0">
              <a:latin typeface="Arial" charset="0"/>
              <a:ea typeface="Aharoni"/>
              <a:cs typeface="Aharoni"/>
            </a:endParaRP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endParaRPr lang="sr-Latn-CS" sz="2000" b="1" dirty="0">
              <a:latin typeface="Arial" charset="0"/>
              <a:ea typeface="Aharoni"/>
              <a:cs typeface="Aharoni"/>
            </a:endParaRP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sr-Latn-CS" sz="2000" b="1" dirty="0" smtClean="0">
                <a:latin typeface="Arial" charset="0"/>
                <a:ea typeface="Aharoni"/>
                <a:cs typeface="Aharoni"/>
              </a:rPr>
              <a:t>-mora da obuči FADN tim za korišćenje i redovno ažuriranje</a:t>
            </a: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sr-Latn-C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(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must train FADN team to use and regularly 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update</a:t>
            </a:r>
            <a:r>
              <a:rPr lang="sr-Latn-R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)</a:t>
            </a:r>
            <a:endParaRPr lang="sr-Latn-CS" sz="2000" b="1" i="1" dirty="0" smtClean="0">
              <a:solidFill>
                <a:srgbClr val="FF0000"/>
              </a:solidFill>
              <a:latin typeface="Arial" charset="0"/>
              <a:ea typeface="Aharoni"/>
              <a:cs typeface="Aharoni"/>
            </a:endParaRP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sr-Latn-CS" sz="2000" b="1" dirty="0" smtClean="0">
                <a:latin typeface="Arial" charset="0"/>
                <a:ea typeface="Aharoni"/>
                <a:cs typeface="Aharoni"/>
              </a:rPr>
              <a:t>-mora da predvidi Internu starnicu za pristup svim učesnicima FADN sistema</a:t>
            </a: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sr-Latn-C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(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must provide the Internal </a:t>
            </a:r>
            <a:r>
              <a:rPr lang="sr-Latn-R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part 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to 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access all the participants FADN 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system</a:t>
            </a:r>
            <a:r>
              <a:rPr lang="sr-Latn-R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)</a:t>
            </a:r>
            <a:endParaRPr lang="sr-Latn-CS" sz="2000" b="1" dirty="0" smtClean="0">
              <a:latin typeface="Arial" charset="0"/>
              <a:ea typeface="Aharoni"/>
              <a:cs typeface="Aharoni"/>
            </a:endParaRPr>
          </a:p>
          <a:p>
            <a:pPr lvl="1" algn="just" eaLnBrk="1" hangingPunct="1">
              <a:lnSpc>
                <a:spcPct val="90000"/>
              </a:lnSpc>
              <a:buFontTx/>
              <a:buChar char="-"/>
            </a:pPr>
            <a:r>
              <a:rPr lang="sr-Latn-CS" sz="2000" b="1" dirty="0" smtClean="0">
                <a:latin typeface="Arial" charset="0"/>
                <a:ea typeface="Aharoni"/>
                <a:cs typeface="Aharoni"/>
              </a:rPr>
              <a:t>mora da obezbedi i predvidi tehničku specifikaciju i predviđeni budzet  za naredni period; </a:t>
            </a: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sr-Latn-C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(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must provide and predict the technical specifications and the planned budget for the next 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period</a:t>
            </a:r>
            <a:r>
              <a:rPr lang="sr-Latn-RS" sz="20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)</a:t>
            </a:r>
            <a:endParaRPr lang="en-US" sz="800" dirty="0" smtClean="0">
              <a:solidFill>
                <a:srgbClr val="C00000"/>
              </a:solidFill>
            </a:endParaRPr>
          </a:p>
          <a:p>
            <a:pPr marL="457200" lvl="1" indent="0" eaLnBrk="1" hangingPunct="1">
              <a:buNone/>
            </a:pPr>
            <a:endParaRPr lang="sr-Latn-RS" sz="2000" b="1" dirty="0" smtClean="0">
              <a:solidFill>
                <a:srgbClr val="535354"/>
              </a:solidFill>
            </a:endParaRP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sr-Latn-RS" sz="2000" b="1" i="1" dirty="0" smtClean="0">
                <a:solidFill>
                  <a:srgbClr val="FF0000"/>
                </a:solidFill>
              </a:rPr>
              <a:t> </a:t>
            </a:r>
            <a:r>
              <a:rPr lang="sr-Latn-RS" sz="2400" b="1" dirty="0">
                <a:solidFill>
                  <a:srgbClr val="535354"/>
                </a:solidFill>
              </a:rPr>
              <a:t>Link na webstranici Ministarstva</a:t>
            </a:r>
          </a:p>
          <a:p>
            <a:pPr marL="457200" lvl="1" indent="0" eaLnBrk="1" hangingPunct="1">
              <a:buNone/>
            </a:pPr>
            <a:r>
              <a:rPr lang="sr-Latn-RS" sz="2400" b="1" i="1" dirty="0">
                <a:solidFill>
                  <a:srgbClr val="FF0000"/>
                </a:solidFill>
              </a:rPr>
              <a:t>(Link on Ministry webpage)</a:t>
            </a:r>
            <a:endParaRPr lang="en-GB" sz="2400" b="1" i="1" dirty="0">
              <a:solidFill>
                <a:srgbClr val="FF0000"/>
              </a:solidFill>
            </a:endParaRPr>
          </a:p>
          <a:p>
            <a:pPr marL="400050" lvl="1" indent="0" eaLnBrk="1" hangingPunct="1">
              <a:buFont typeface="Arial" charset="0"/>
              <a:buNone/>
            </a:pPr>
            <a:endParaRPr lang="en-GB" sz="24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sr-Latn-C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haroni"/>
                <a:cs typeface="Aharoni"/>
              </a:rPr>
              <a:t> </a:t>
            </a:r>
            <a:endParaRPr lang="sr-Latn-RS" sz="2400" b="1" i="1" dirty="0" smtClean="0">
              <a:solidFill>
                <a:srgbClr val="FF0000"/>
              </a:solidFill>
              <a:latin typeface="Arial" charset="0"/>
              <a:ea typeface="Aharoni"/>
              <a:cs typeface="Aharoni"/>
            </a:endParaRPr>
          </a:p>
          <a:p>
            <a:pPr marL="0" indent="0" eaLnBrk="1" hangingPunct="1">
              <a:buFont typeface="Arial" charset="0"/>
              <a:buNone/>
            </a:pPr>
            <a:endParaRPr lang="en-GB" sz="2800" b="1" dirty="0" smtClean="0">
              <a:latin typeface="Arial" charset="0"/>
              <a:ea typeface="Aharoni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2762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B64C2-A77D-4302-AF8E-C20694C8E36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95300" y="-14288"/>
            <a:ext cx="4762500" cy="1446213"/>
          </a:xfrm>
        </p:spPr>
        <p:txBody>
          <a:bodyPr>
            <a:spAutoFit/>
          </a:bodyPr>
          <a:lstStyle/>
          <a:p>
            <a:pPr eaLnBrk="1" hangingPunct="1"/>
            <a:r>
              <a:rPr lang="en-US" b="1" i="1" smtClean="0">
                <a:solidFill>
                  <a:srgbClr val="FF0000"/>
                </a:solidFill>
                <a:latin typeface="Aharoni"/>
                <a:ea typeface="Aharoni"/>
                <a:cs typeface="Aharoni"/>
              </a:rPr>
              <a:t>HVALA NA PAŽNJI</a:t>
            </a:r>
          </a:p>
        </p:txBody>
      </p:sp>
      <p:grpSp>
        <p:nvGrpSpPr>
          <p:cNvPr id="39940" name="Group 3"/>
          <p:cNvGrpSpPr>
            <a:grpSpLocks/>
          </p:cNvGrpSpPr>
          <p:nvPr/>
        </p:nvGrpSpPr>
        <p:grpSpPr bwMode="auto">
          <a:xfrm>
            <a:off x="5410200" y="0"/>
            <a:ext cx="4267200" cy="1479550"/>
            <a:chOff x="5933440" y="152400"/>
            <a:chExt cx="3972560" cy="870291"/>
          </a:xfrm>
        </p:grpSpPr>
        <p:pic>
          <p:nvPicPr>
            <p:cNvPr id="39942" name="Picture 2" descr="F:\ALEKSANDRA\FADN  (2012)\NOVI FADN\PTT\LOGOTIPI RGB\FADN LOGO-02 s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95440" y="152400"/>
              <a:ext cx="2379006" cy="870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3" name="Picture 2" descr="F:\ALEKSANDRA\FADN  (2012)\NOVI FADN\PTT\LOGOTIPI RGB\srbija black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29040" y="260691"/>
              <a:ext cx="1076960" cy="635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4" name="Picture 3" descr="F:\ALEKSANDRA\FADN  (2012)\NOVI FADN\PTT\LOGOTIPI RGB\europe black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33440" y="336891"/>
              <a:ext cx="944880" cy="55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1905000" y="1828800"/>
            <a:ext cx="4876800" cy="4373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x-none" sz="2400" i="1" u="sng" dirty="0">
              <a:latin typeface="+mn-lt"/>
              <a:hlinkClick r:id="rId5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rgbClr val="0109A7"/>
                </a:solidFill>
                <a:latin typeface="+mn-lt"/>
                <a:hlinkClick r:id="rId6"/>
              </a:rPr>
              <a:t>mirjana.bojcevski@minpolj.gov</a:t>
            </a:r>
            <a:r>
              <a:rPr lang="en-US" sz="2400" i="1" dirty="0">
                <a:solidFill>
                  <a:srgbClr val="0109A7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109A7"/>
                </a:solidFill>
                <a:latin typeface="+mn-lt"/>
              </a:rPr>
              <a:t>rs</a:t>
            </a:r>
            <a:endParaRPr lang="x-none" sz="2400" i="1" dirty="0">
              <a:solidFill>
                <a:srgbClr val="0109A7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latin typeface="+mn-lt"/>
                <a:hlinkClick r:id="rId7"/>
              </a:rPr>
              <a:t>zorica.kukic@minpolj.gov.rs</a:t>
            </a:r>
            <a:endParaRPr lang="en-US" sz="2400" i="1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rgbClr val="0109A7"/>
                </a:solidFill>
                <a:latin typeface="+mn-lt"/>
              </a:rPr>
              <a:t>milan.rakic@minpolj.gov.rs</a:t>
            </a:r>
            <a:endParaRPr lang="x-none" sz="2400" i="1" dirty="0">
              <a:solidFill>
                <a:srgbClr val="0109A7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 </a:t>
            </a:r>
            <a:endParaRPr lang="x-none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sz="3200" dirty="0">
                <a:latin typeface="+mn-lt"/>
              </a:rPr>
              <a:t> </a:t>
            </a:r>
            <a:endParaRPr lang="en-US" sz="2400" i="1" u="sng" dirty="0">
              <a:solidFill>
                <a:srgbClr val="020AA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ADN PALETTE">
      <a:dk1>
        <a:srgbClr val="535354"/>
      </a:dk1>
      <a:lt1>
        <a:sysClr val="window" lastClr="FFFFFF"/>
      </a:lt1>
      <a:dk2>
        <a:srgbClr val="FFFFFF"/>
      </a:dk2>
      <a:lt2>
        <a:srgbClr val="FFFFFF"/>
      </a:lt2>
      <a:accent1>
        <a:srgbClr val="246381"/>
      </a:accent1>
      <a:accent2>
        <a:srgbClr val="F5821F"/>
      </a:accent2>
      <a:accent3>
        <a:srgbClr val="959597"/>
      </a:accent3>
      <a:accent4>
        <a:srgbClr val="A6CE35"/>
      </a:accent4>
      <a:accent5>
        <a:srgbClr val="00273A"/>
      </a:accent5>
      <a:accent6>
        <a:srgbClr val="F79646"/>
      </a:accent6>
      <a:hlink>
        <a:srgbClr val="0000FF"/>
      </a:hlink>
      <a:folHlink>
        <a:srgbClr val="800080"/>
      </a:folHlink>
    </a:clrScheme>
    <a:fontScheme name="FADN fo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2749</TotalTime>
  <Words>454</Words>
  <Application>Microsoft Office PowerPoint</Application>
  <PresentationFormat>A4 Paper (210x297 mm)</PresentationFormat>
  <Paragraphs>131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Promocija FADN sistema Promotion FADN sistem   mr Mirjana Bojčevski  Оdsek za analitiku i statistiku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HeadMade-11</dc:creator>
  <cp:lastModifiedBy>Mirjana</cp:lastModifiedBy>
  <cp:revision>709</cp:revision>
  <cp:lastPrinted>2014-03-06T09:39:16Z</cp:lastPrinted>
  <dcterms:created xsi:type="dcterms:W3CDTF">2012-10-17T18:20:39Z</dcterms:created>
  <dcterms:modified xsi:type="dcterms:W3CDTF">2015-01-29T11:40:19Z</dcterms:modified>
</cp:coreProperties>
</file>