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3" r:id="rId3"/>
    <p:sldId id="271" r:id="rId4"/>
    <p:sldId id="270" r:id="rId5"/>
    <p:sldId id="257" r:id="rId6"/>
    <p:sldId id="265" r:id="rId7"/>
    <p:sldId id="266" r:id="rId8"/>
    <p:sldId id="267" r:id="rId9"/>
    <p:sldId id="269" r:id="rId10"/>
    <p:sldId id="260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4"/>
    <a:srgbClr val="246381"/>
    <a:srgbClr val="959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3" autoAdjust="0"/>
    <p:restoredTop sz="94660"/>
  </p:normalViewPr>
  <p:slideViewPr>
    <p:cSldViewPr>
      <p:cViewPr>
        <p:scale>
          <a:sx n="76" d="100"/>
          <a:sy n="76" d="100"/>
        </p:scale>
        <p:origin x="-1242" y="-3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4823-A16F-4AA4-93B8-0A4885D97093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2D9E-DF78-40C0-B272-EDDAE5593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5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VI SLAJD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LEDNJ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4" r:id="rId6"/>
    <p:sldLayoutId id="2147483656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6463326" cy="2364423"/>
          </a:xfrm>
          <a:prstGeom prst="rect">
            <a:avLst/>
          </a:prstGeom>
          <a:noFill/>
        </p:spPr>
      </p:pic>
      <p:pic>
        <p:nvPicPr>
          <p:cNvPr id="3" name="Picture 2" descr="F:\ALEKSANDRA\FADN  (2012)\NOVI FADN\PTT\LOGOTIPI RGB\europe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500226" cy="147481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3962401"/>
            <a:ext cx="8801100" cy="266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chemeClr val="bg1"/>
                </a:solidFill>
              </a:rPr>
              <a:t>Agriculture fair  2015</a:t>
            </a:r>
          </a:p>
          <a:p>
            <a:r>
              <a:rPr lang="sr-Latn-RS" sz="3200" i="1" dirty="0">
                <a:solidFill>
                  <a:schemeClr val="bg1"/>
                </a:solidFill>
              </a:rPr>
              <a:t>-seminar-</a:t>
            </a:r>
          </a:p>
          <a:p>
            <a:r>
              <a:rPr lang="sr-Latn-RS" sz="3200" dirty="0" smtClean="0">
                <a:solidFill>
                  <a:schemeClr val="bg1"/>
                </a:solidFill>
              </a:rPr>
              <a:t>„ FADN IN SERBIA“</a:t>
            </a:r>
          </a:p>
          <a:p>
            <a:endParaRPr lang="sr-Latn-RS" sz="3200" dirty="0" smtClean="0">
              <a:solidFill>
                <a:schemeClr val="bg1"/>
              </a:solidFill>
            </a:endParaRPr>
          </a:p>
          <a:p>
            <a:r>
              <a:rPr lang="sr-Latn-RS" sz="3000" dirty="0" smtClean="0">
                <a:solidFill>
                  <a:schemeClr val="bg1"/>
                </a:solidFill>
              </a:rPr>
              <a:t>mr Mirjana Bojcevski</a:t>
            </a:r>
          </a:p>
          <a:p>
            <a:r>
              <a:rPr lang="sr-Latn-RS" sz="3000" dirty="0" smtClean="0">
                <a:solidFill>
                  <a:schemeClr val="bg1"/>
                </a:solidFill>
              </a:rPr>
              <a:t>Sektor za poljoprivrednu politiku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73" y="2352580"/>
            <a:ext cx="1790700" cy="103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5037718" cy="1842904"/>
          </a:xfrm>
          <a:prstGeom prst="rect">
            <a:avLst/>
          </a:prstGeom>
          <a:noFill/>
        </p:spPr>
      </p:pic>
      <p:pic>
        <p:nvPicPr>
          <p:cNvPr id="5" name="Picture 4" descr="F:\ALEKSANDRA\FADN  (2012)\NOVI FADN\PTT\LOGOTIPI RGB\europe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76800"/>
            <a:ext cx="1883238" cy="111087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76800"/>
            <a:ext cx="1365506" cy="7906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2764" y="1828800"/>
            <a:ext cx="3886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C00000"/>
                </a:solidFill>
              </a:rPr>
              <a:t>Thank you</a:t>
            </a:r>
            <a:endParaRPr lang="sr-Latn-R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630" y="1143000"/>
            <a:ext cx="7709770" cy="54101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sz="2800" b="1" dirty="0" smtClean="0">
                <a:solidFill>
                  <a:srgbClr val="C00000"/>
                </a:solidFill>
              </a:rPr>
              <a:t>PROMOTION MATERIALS ON THE MINISTRY OF AGRICULTURE AND ENVIRONMENT STAND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b="1" dirty="0" smtClean="0">
                <a:solidFill>
                  <a:srgbClr val="C00000"/>
                </a:solidFill>
              </a:rPr>
              <a:t>SEMINAR IN CONFERENCE PLACE </a:t>
            </a:r>
            <a:endParaRPr lang="sr-Latn-R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Latn-R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535354"/>
                </a:solidFill>
              </a:rPr>
              <a:t>Name of seminar: </a:t>
            </a:r>
            <a:r>
              <a:rPr lang="sr-Latn-RS" sz="2800" b="1" dirty="0" smtClean="0">
                <a:solidFill>
                  <a:srgbClr val="246381"/>
                </a:solidFill>
              </a:rPr>
              <a:t>„</a:t>
            </a:r>
            <a:r>
              <a:rPr lang="sr-Latn-RS" sz="2800" b="1" i="1" dirty="0" smtClean="0">
                <a:solidFill>
                  <a:srgbClr val="246381"/>
                </a:solidFill>
              </a:rPr>
              <a:t>FADN </a:t>
            </a:r>
            <a:r>
              <a:rPr lang="sr-Latn-RS" sz="2800" b="1" i="1" dirty="0">
                <a:solidFill>
                  <a:srgbClr val="246381"/>
                </a:solidFill>
              </a:rPr>
              <a:t>in </a:t>
            </a:r>
            <a:r>
              <a:rPr lang="sr-Latn-RS" sz="2800" b="1" i="1" dirty="0" smtClean="0">
                <a:solidFill>
                  <a:srgbClr val="246381"/>
                </a:solidFill>
              </a:rPr>
              <a:t>Serbia“</a:t>
            </a:r>
            <a:endParaRPr lang="sr-Latn-RS" sz="2800" b="1" i="1" dirty="0">
              <a:solidFill>
                <a:srgbClr val="246381"/>
              </a:solidFill>
            </a:endParaRPr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535354"/>
                </a:solidFill>
              </a:rPr>
              <a:t>Time and place: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535354"/>
                </a:solidFill>
              </a:rPr>
              <a:t>12 </a:t>
            </a:r>
            <a:r>
              <a:rPr lang="en-US" sz="2000" dirty="0">
                <a:solidFill>
                  <a:srgbClr val="535354"/>
                </a:solidFill>
              </a:rPr>
              <a:t>May 2015, from 1 p.m. to </a:t>
            </a:r>
            <a:r>
              <a:rPr lang="en-US" sz="2000" dirty="0" smtClean="0">
                <a:solidFill>
                  <a:srgbClr val="535354"/>
                </a:solidFill>
              </a:rPr>
              <a:t>3 </a:t>
            </a:r>
            <a:r>
              <a:rPr lang="en-US" sz="2000" dirty="0">
                <a:solidFill>
                  <a:srgbClr val="535354"/>
                </a:solidFill>
              </a:rPr>
              <a:t>p.m., </a:t>
            </a:r>
            <a:endParaRPr lang="sr-Latn-RS" sz="2000" dirty="0" smtClean="0">
              <a:solidFill>
                <a:srgbClr val="535354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246381"/>
                </a:solidFill>
              </a:rPr>
              <a:t>Congress </a:t>
            </a:r>
            <a:r>
              <a:rPr lang="en-US" sz="2000" b="1" dirty="0">
                <a:solidFill>
                  <a:srgbClr val="246381"/>
                </a:solidFill>
              </a:rPr>
              <a:t>Centre ’Master’, Hall 3, Novi Sad Fair</a:t>
            </a:r>
            <a:r>
              <a:rPr lang="en-US" sz="2000" b="1" dirty="0" smtClean="0">
                <a:solidFill>
                  <a:srgbClr val="246381"/>
                </a:solidFill>
              </a:rPr>
              <a:t>.</a:t>
            </a:r>
            <a:endParaRPr lang="sr-Latn-RS" sz="2000" b="1" dirty="0" smtClean="0">
              <a:solidFill>
                <a:srgbClr val="246381"/>
              </a:solidFill>
            </a:endParaRPr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535354"/>
                </a:solidFill>
              </a:rPr>
              <a:t>Invitation:</a:t>
            </a:r>
            <a:r>
              <a:rPr lang="sr-Latn-RS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sr-Latn-RS" sz="1400" dirty="0">
                <a:solidFill>
                  <a:srgbClr val="535354"/>
                </a:solidFill>
              </a:rPr>
              <a:t> </a:t>
            </a:r>
            <a:r>
              <a:rPr lang="sr-Latn-RS" sz="2400" dirty="0" smtClean="0">
                <a:solidFill>
                  <a:srgbClr val="535354"/>
                </a:solidFill>
              </a:rPr>
              <a:t>33 data colectors </a:t>
            </a:r>
          </a:p>
          <a:p>
            <a:pPr marL="0" indent="0">
              <a:buNone/>
            </a:pPr>
            <a:r>
              <a:rPr lang="sr-Latn-RS" sz="2400" dirty="0" smtClean="0">
                <a:solidFill>
                  <a:srgbClr val="535354"/>
                </a:solidFill>
              </a:rPr>
              <a:t> 2 Agriculture producers in FADN</a:t>
            </a:r>
          </a:p>
          <a:p>
            <a:pPr marL="0" indent="0">
              <a:buNone/>
            </a:pPr>
            <a:r>
              <a:rPr lang="sr-Latn-RS" sz="2400" dirty="0" smtClean="0">
                <a:solidFill>
                  <a:srgbClr val="535354"/>
                </a:solidFill>
              </a:rPr>
              <a:t>Others</a:t>
            </a:r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535354"/>
                </a:solidFill>
              </a:rPr>
              <a:t>Other institution: </a:t>
            </a: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535354"/>
                </a:solidFill>
              </a:rPr>
              <a:t>Agriculture faculties</a:t>
            </a: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535354"/>
                </a:solidFill>
              </a:rPr>
              <a:t>Statistical office</a:t>
            </a: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535354"/>
                </a:solidFill>
              </a:rPr>
              <a:t>Associates..</a:t>
            </a:r>
          </a:p>
          <a:p>
            <a:pPr>
              <a:buFontTx/>
              <a:buChar char="-"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>
              <a:buFontTx/>
              <a:buChar char="-"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>
              <a:buFontTx/>
              <a:buChar char="-"/>
            </a:pPr>
            <a:endParaRPr lang="sr-Latn-RS" sz="2000" b="1" dirty="0" smtClean="0">
              <a:solidFill>
                <a:srgbClr val="535354"/>
              </a:solidFill>
            </a:endParaRPr>
          </a:p>
          <a:p>
            <a:pPr>
              <a:buFontTx/>
              <a:buChar char="-"/>
            </a:pPr>
            <a:endParaRPr lang="sr-Latn-RS" sz="28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Latn-RS" sz="2400" dirty="0" smtClean="0">
              <a:solidFill>
                <a:srgbClr val="53535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Latn-RS" sz="2400" dirty="0" smtClean="0">
              <a:solidFill>
                <a:srgbClr val="535354"/>
              </a:solidFill>
            </a:endParaRPr>
          </a:p>
          <a:p>
            <a:pPr marL="0" indent="0">
              <a:buNone/>
            </a:pPr>
            <a:endParaRPr lang="sr-Latn-RS" sz="2400" dirty="0">
              <a:solidFill>
                <a:srgbClr val="535354"/>
              </a:solidFill>
            </a:endParaRPr>
          </a:p>
          <a:p>
            <a:pPr marL="0" indent="0">
              <a:buNone/>
            </a:pPr>
            <a:endParaRPr lang="sr-Latn-RS" sz="2400" dirty="0">
              <a:solidFill>
                <a:srgbClr val="53535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630" y="304800"/>
            <a:ext cx="5118970" cy="108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9595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92244"/>
            <a:ext cx="858302" cy="54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181600" cy="1112838"/>
          </a:xfrm>
        </p:spPr>
        <p:txBody>
          <a:bodyPr>
            <a:norm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PROMOTION </a:t>
            </a:r>
            <a:r>
              <a:rPr lang="sr-Latn-RS" sz="2000" b="1" dirty="0" smtClean="0">
                <a:solidFill>
                  <a:srgbClr val="C00000"/>
                </a:solidFill>
              </a:rPr>
              <a:t>FADN MATERIALS </a:t>
            </a:r>
            <a:r>
              <a:rPr lang="sr-Latn-RS" sz="2000" b="1" dirty="0">
                <a:solidFill>
                  <a:srgbClr val="C00000"/>
                </a:solidFill>
              </a:rPr>
              <a:t>ON THE MINISTRY OF </a:t>
            </a:r>
            <a:r>
              <a:rPr lang="sr-Latn-RS" sz="2000" b="1" dirty="0" smtClean="0">
                <a:solidFill>
                  <a:srgbClr val="C00000"/>
                </a:solidFill>
              </a:rPr>
              <a:t>AGRICULTURE AND ENVIRONMENT PROTECTION STAND</a:t>
            </a:r>
            <a:endParaRPr lang="sr-Latn-RS" sz="2000" dirty="0"/>
          </a:p>
        </p:txBody>
      </p:sp>
      <p:pic>
        <p:nvPicPr>
          <p:cNvPr id="5122" name="Picture 2" descr="C:\Users\Mirjana\Desktop\Upravni odbor jun 2015\DSC_0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495800" cy="25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irjana\Desktop\Upravni odbor jun 2015\DSC_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199" y="-9905998"/>
            <a:ext cx="12805808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irjana\Desktop\Upravni odbor jun 2015\DSC_0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16" y="3810000"/>
            <a:ext cx="5031288" cy="28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1000"/>
            <a:ext cx="85883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irjana\Desktop\Upravni odbor jun 2015\NS Fair 12 MAY 2015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6829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rjana\Desktop\Upravni odbor jun 2015\NS Fair 12 MAY 2015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12926"/>
            <a:ext cx="533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5181600" cy="1112838"/>
          </a:xfrm>
        </p:spPr>
        <p:txBody>
          <a:bodyPr>
            <a:norm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SEMINAR IN CONFERENCE PLACE </a:t>
            </a:r>
            <a:endParaRPr lang="sr-Latn-R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45649"/>
            <a:ext cx="9753600" cy="59123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800" b="1" dirty="0" smtClean="0">
                <a:solidFill>
                  <a:srgbClr val="FF0000"/>
                </a:solidFill>
              </a:rPr>
              <a:t>Presentation: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46381"/>
                </a:solidFill>
              </a:rPr>
              <a:t>„</a:t>
            </a:r>
            <a:r>
              <a:rPr lang="en-US" sz="2800" b="1" i="1" dirty="0" err="1">
                <a:solidFill>
                  <a:srgbClr val="246381"/>
                </a:solidFill>
              </a:rPr>
              <a:t>Harmonisation</a:t>
            </a:r>
            <a:r>
              <a:rPr lang="en-US" sz="2800" b="1" i="1" dirty="0">
                <a:solidFill>
                  <a:srgbClr val="246381"/>
                </a:solidFill>
              </a:rPr>
              <a:t> of  Serbian FADN with EU requirements</a:t>
            </a:r>
            <a:r>
              <a:rPr lang="en-US" sz="2800" i="1" dirty="0">
                <a:solidFill>
                  <a:srgbClr val="246381"/>
                </a:solidFill>
              </a:rPr>
              <a:t>“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535354"/>
                </a:solidFill>
              </a:rPr>
              <a:t>European </a:t>
            </a:r>
            <a:r>
              <a:rPr lang="en-US" sz="2400" dirty="0">
                <a:solidFill>
                  <a:srgbClr val="535354"/>
                </a:solidFill>
              </a:rPr>
              <a:t>Union experts working on the establishment of FADN in the Republic of Serbia, </a:t>
            </a:r>
            <a:endParaRPr lang="sr-Latn-RS" sz="2400" dirty="0" smtClean="0">
              <a:solidFill>
                <a:srgbClr val="535354"/>
              </a:solidFill>
            </a:endParaRP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FF0000"/>
                </a:solidFill>
              </a:rPr>
              <a:t>Henry Jorgensen, Morten Sojersen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800" b="1" i="1" dirty="0" smtClean="0">
                <a:solidFill>
                  <a:srgbClr val="246381"/>
                </a:solidFill>
              </a:rPr>
              <a:t>„</a:t>
            </a:r>
            <a:r>
              <a:rPr lang="en-US" sz="2800" b="1" i="1" dirty="0" smtClean="0">
                <a:solidFill>
                  <a:srgbClr val="246381"/>
                </a:solidFill>
              </a:rPr>
              <a:t>Importance </a:t>
            </a:r>
            <a:r>
              <a:rPr lang="en-US" sz="2800" b="1" i="1" dirty="0">
                <a:solidFill>
                  <a:srgbClr val="246381"/>
                </a:solidFill>
              </a:rPr>
              <a:t>of introduction of the Farm Accountancy Data Network (FADN) for the development of </a:t>
            </a:r>
            <a:r>
              <a:rPr lang="en-US" sz="2800" b="1" i="1" dirty="0" smtClean="0">
                <a:solidFill>
                  <a:srgbClr val="246381"/>
                </a:solidFill>
              </a:rPr>
              <a:t>agriculture</a:t>
            </a:r>
            <a:r>
              <a:rPr lang="sr-Latn-RS" sz="2800" b="1" i="1" dirty="0" smtClean="0">
                <a:solidFill>
                  <a:srgbClr val="246381"/>
                </a:solidFill>
              </a:rPr>
              <a:t>“</a:t>
            </a:r>
          </a:p>
          <a:p>
            <a:pPr marL="0" indent="0">
              <a:buNone/>
            </a:pPr>
            <a:r>
              <a:rPr lang="sr-Latn-RS" sz="2400" dirty="0" smtClean="0">
                <a:solidFill>
                  <a:srgbClr val="535354"/>
                </a:solidFill>
              </a:rPr>
              <a:t>R</a:t>
            </a:r>
            <a:r>
              <a:rPr lang="en-US" sz="2400" dirty="0" err="1" smtClean="0">
                <a:solidFill>
                  <a:srgbClr val="535354"/>
                </a:solidFill>
              </a:rPr>
              <a:t>epresentatives</a:t>
            </a:r>
            <a:r>
              <a:rPr lang="en-US" sz="2400" dirty="0" smtClean="0">
                <a:solidFill>
                  <a:srgbClr val="535354"/>
                </a:solidFill>
              </a:rPr>
              <a:t> </a:t>
            </a:r>
            <a:r>
              <a:rPr lang="en-US" sz="2400" dirty="0">
                <a:solidFill>
                  <a:srgbClr val="535354"/>
                </a:solidFill>
              </a:rPr>
              <a:t>of the Ministry of Agriculture and Environmental </a:t>
            </a:r>
            <a:r>
              <a:rPr lang="en-US" sz="2400" dirty="0" smtClean="0">
                <a:solidFill>
                  <a:srgbClr val="535354"/>
                </a:solidFill>
              </a:rPr>
              <a:t>Protection</a:t>
            </a:r>
            <a:endParaRPr lang="sr-Latn-RS" sz="2400" dirty="0" smtClean="0">
              <a:solidFill>
                <a:srgbClr val="535354"/>
              </a:solidFill>
            </a:endParaRPr>
          </a:p>
          <a:p>
            <a:pPr marL="0" indent="0">
              <a:buNone/>
            </a:pPr>
            <a:r>
              <a:rPr lang="sr-Latn-RS" sz="2400" b="1" dirty="0">
                <a:solidFill>
                  <a:srgbClr val="FF0000"/>
                </a:solidFill>
              </a:rPr>
              <a:t>m</a:t>
            </a:r>
            <a:r>
              <a:rPr lang="sr-Latn-RS" sz="2400" b="1" dirty="0" smtClean="0">
                <a:solidFill>
                  <a:srgbClr val="FF0000"/>
                </a:solidFill>
              </a:rPr>
              <a:t>r Mirjana Bojcevski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02724"/>
            <a:ext cx="85883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91059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b="1" i="1" dirty="0" smtClean="0">
                <a:solidFill>
                  <a:srgbClr val="246381"/>
                </a:solidFill>
              </a:rPr>
              <a:t>„</a:t>
            </a:r>
            <a:r>
              <a:rPr lang="en-US" sz="2800" b="1" i="1" dirty="0" smtClean="0">
                <a:solidFill>
                  <a:srgbClr val="246381"/>
                </a:solidFill>
              </a:rPr>
              <a:t>Experience </a:t>
            </a:r>
            <a:r>
              <a:rPr lang="en-US" sz="2800" b="1" i="1" dirty="0">
                <a:solidFill>
                  <a:srgbClr val="246381"/>
                </a:solidFill>
              </a:rPr>
              <a:t>of Regional bodies in relation to FADN data collection process and recommendations for the forthcoming </a:t>
            </a:r>
            <a:r>
              <a:rPr lang="en-US" sz="2800" b="1" i="1" dirty="0" smtClean="0">
                <a:solidFill>
                  <a:srgbClr val="246381"/>
                </a:solidFill>
              </a:rPr>
              <a:t>period</a:t>
            </a:r>
            <a:r>
              <a:rPr lang="sr-Latn-RS" sz="2800" b="1" i="1" dirty="0" smtClean="0">
                <a:solidFill>
                  <a:srgbClr val="246381"/>
                </a:solidFill>
              </a:rPr>
              <a:t>“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535354"/>
                </a:solidFill>
              </a:rPr>
              <a:t>Provincial </a:t>
            </a:r>
            <a:r>
              <a:rPr lang="en-US" sz="2400" dirty="0">
                <a:solidFill>
                  <a:srgbClr val="535354"/>
                </a:solidFill>
              </a:rPr>
              <a:t>Secretariat of Agriculture, Water Economy and Forestry and </a:t>
            </a:r>
            <a:r>
              <a:rPr lang="en-US" sz="2400" dirty="0" smtClean="0">
                <a:solidFill>
                  <a:srgbClr val="535354"/>
                </a:solidFill>
              </a:rPr>
              <a:t>Institute </a:t>
            </a:r>
            <a:r>
              <a:rPr lang="en-US" sz="2400" dirty="0">
                <a:solidFill>
                  <a:srgbClr val="535354"/>
                </a:solidFill>
              </a:rPr>
              <a:t>for Science Application in Agriculture (IPN</a:t>
            </a:r>
            <a:r>
              <a:rPr lang="en-US" sz="2400" dirty="0" smtClean="0">
                <a:solidFill>
                  <a:srgbClr val="535354"/>
                </a:solidFill>
              </a:rPr>
              <a:t>)</a:t>
            </a:r>
            <a:endParaRPr lang="sr-Latn-RS" sz="2400" dirty="0" smtClean="0">
              <a:solidFill>
                <a:srgbClr val="535354"/>
              </a:solidFill>
            </a:endParaRP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FF0000"/>
                </a:solidFill>
              </a:rPr>
              <a:t>dr Slavica Čolić, Julkica Simić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b="1" i="1" dirty="0" smtClean="0">
                <a:solidFill>
                  <a:srgbClr val="246381"/>
                </a:solidFill>
              </a:rPr>
              <a:t>„</a:t>
            </a:r>
            <a:r>
              <a:rPr lang="en-US" sz="2800" b="1" i="1" dirty="0" smtClean="0">
                <a:solidFill>
                  <a:srgbClr val="246381"/>
                </a:solidFill>
              </a:rPr>
              <a:t>Importance </a:t>
            </a:r>
            <a:r>
              <a:rPr lang="en-US" sz="2800" b="1" i="1" dirty="0">
                <a:solidFill>
                  <a:srgbClr val="246381"/>
                </a:solidFill>
              </a:rPr>
              <a:t>of FADN for economic analyses and scientific research in terms of improved production at </a:t>
            </a:r>
            <a:r>
              <a:rPr lang="en-US" sz="2800" b="1" i="1" dirty="0" smtClean="0">
                <a:solidFill>
                  <a:srgbClr val="246381"/>
                </a:solidFill>
              </a:rPr>
              <a:t>farms</a:t>
            </a:r>
            <a:r>
              <a:rPr lang="sr-Latn-RS" sz="2800" b="1" i="1" dirty="0" smtClean="0">
                <a:solidFill>
                  <a:srgbClr val="246381"/>
                </a:solidFill>
              </a:rPr>
              <a:t>“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35354"/>
                </a:solidFill>
              </a:rPr>
              <a:t>Faculty of Agriculture, Novi </a:t>
            </a:r>
            <a:r>
              <a:rPr lang="en-US" sz="2400" dirty="0" smtClean="0">
                <a:solidFill>
                  <a:srgbClr val="535354"/>
                </a:solidFill>
              </a:rPr>
              <a:t>Sad</a:t>
            </a:r>
            <a:endParaRPr lang="sr-Latn-RS" sz="2400" dirty="0" smtClean="0">
              <a:solidFill>
                <a:srgbClr val="535354"/>
              </a:solidFill>
            </a:endParaRPr>
          </a:p>
          <a:p>
            <a:pPr marL="0" indent="0">
              <a:buNone/>
            </a:pPr>
            <a:r>
              <a:rPr lang="sr-Latn-RS" sz="2400" b="1" dirty="0">
                <a:solidFill>
                  <a:srgbClr val="FF0000"/>
                </a:solidFill>
              </a:rPr>
              <a:t>p</a:t>
            </a:r>
            <a:r>
              <a:rPr lang="sr-Latn-RS" sz="2400" b="1" dirty="0" smtClean="0">
                <a:solidFill>
                  <a:srgbClr val="FF0000"/>
                </a:solidFill>
              </a:rPr>
              <a:t>rof.dr Veljko Vukoje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RS" sz="2400" b="1" i="1" dirty="0">
              <a:solidFill>
                <a:srgbClr val="2463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410700" cy="46021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sz="2400" b="1" i="1" dirty="0" smtClean="0">
                <a:solidFill>
                  <a:srgbClr val="246381"/>
                </a:solidFill>
              </a:rPr>
              <a:t>„</a:t>
            </a:r>
            <a:r>
              <a:rPr lang="en-US" sz="2400" b="1" i="1" dirty="0" smtClean="0">
                <a:solidFill>
                  <a:srgbClr val="246381"/>
                </a:solidFill>
              </a:rPr>
              <a:t>Experiences </a:t>
            </a:r>
            <a:r>
              <a:rPr lang="en-US" sz="2400" b="1" i="1" dirty="0">
                <a:solidFill>
                  <a:srgbClr val="246381"/>
                </a:solidFill>
              </a:rPr>
              <a:t>of extension officers in FADN and contribution of FADN to improved quality of providing agricultural </a:t>
            </a:r>
            <a:r>
              <a:rPr lang="en-US" sz="2400" b="1" i="1" dirty="0" smtClean="0">
                <a:solidFill>
                  <a:srgbClr val="246381"/>
                </a:solidFill>
              </a:rPr>
              <a:t>extension</a:t>
            </a:r>
            <a:r>
              <a:rPr lang="sr-Latn-RS" sz="2400" b="1" i="1" dirty="0" smtClean="0">
                <a:solidFill>
                  <a:srgbClr val="246381"/>
                </a:solidFill>
              </a:rPr>
              <a:t>“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35354"/>
                </a:solidFill>
              </a:rPr>
              <a:t>Agricultural Advisory and Technical Services and Agricultural Technical </a:t>
            </a:r>
            <a:r>
              <a:rPr lang="en-US" sz="2400" dirty="0" smtClean="0">
                <a:solidFill>
                  <a:srgbClr val="535354"/>
                </a:solidFill>
              </a:rPr>
              <a:t>Services</a:t>
            </a:r>
            <a:endParaRPr lang="sr-Latn-RS" sz="2400" dirty="0" smtClean="0">
              <a:solidFill>
                <a:srgbClr val="535354"/>
              </a:solidFill>
            </a:endParaRP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FF0000"/>
                </a:solidFill>
              </a:rPr>
              <a:t>Dusan Despotovic, Loznica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FF0000"/>
                </a:solidFill>
              </a:rPr>
              <a:t>Goran Jurlina, Novi Sad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400" dirty="0" smtClean="0">
                <a:solidFill>
                  <a:srgbClr val="246381"/>
                </a:solidFill>
              </a:rPr>
              <a:t>„</a:t>
            </a:r>
            <a:r>
              <a:rPr lang="en-US" sz="2400" b="1" i="1" dirty="0" smtClean="0">
                <a:solidFill>
                  <a:srgbClr val="246381"/>
                </a:solidFill>
              </a:rPr>
              <a:t>Experience </a:t>
            </a:r>
            <a:r>
              <a:rPr lang="en-US" sz="2400" b="1" i="1" dirty="0">
                <a:solidFill>
                  <a:srgbClr val="246381"/>
                </a:solidFill>
              </a:rPr>
              <a:t>of farmers and contribution of FADN to improved operation of agricultural </a:t>
            </a:r>
            <a:r>
              <a:rPr lang="en-US" sz="2400" b="1" i="1" dirty="0" smtClean="0">
                <a:solidFill>
                  <a:srgbClr val="246381"/>
                </a:solidFill>
              </a:rPr>
              <a:t>holdings</a:t>
            </a:r>
            <a:r>
              <a:rPr lang="sr-Latn-RS" sz="2400" b="1" i="1" dirty="0" smtClean="0">
                <a:solidFill>
                  <a:srgbClr val="246381"/>
                </a:solidFill>
              </a:rPr>
              <a:t>“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535354"/>
                </a:solidFill>
              </a:rPr>
              <a:t>Farmer participating in the FADN</a:t>
            </a:r>
            <a:endParaRPr lang="sr-Latn-RS" sz="2400" b="1" dirty="0">
              <a:solidFill>
                <a:srgbClr val="5353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 descr="C:\Users\Mirjana\Desktop\Upravni odbor jun 2015\NS Fair 12 MAY 2015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375150" cy="26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rjana\Desktop\Upravni odbor jun 2015\NS Fair 12 MAY 2015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 descr="C:\Users\Mirjana\Desktop\Upravni odbor jun 2015\NS Fair 12 MAY 2015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" y="304800"/>
            <a:ext cx="4552167" cy="27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rjana\Desktop\Upravni odbor jun 2015\NS Fair 12 MAY 2015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24200"/>
            <a:ext cx="5588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4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DN PALETTE">
      <a:dk1>
        <a:srgbClr val="535354"/>
      </a:dk1>
      <a:lt1>
        <a:sysClr val="window" lastClr="FFFFFF"/>
      </a:lt1>
      <a:dk2>
        <a:srgbClr val="FFFFFF"/>
      </a:dk2>
      <a:lt2>
        <a:srgbClr val="FFFFFF"/>
      </a:lt2>
      <a:accent1>
        <a:srgbClr val="246381"/>
      </a:accent1>
      <a:accent2>
        <a:srgbClr val="F5821F"/>
      </a:accent2>
      <a:accent3>
        <a:srgbClr val="959597"/>
      </a:accent3>
      <a:accent4>
        <a:srgbClr val="A6CE35"/>
      </a:accent4>
      <a:accent5>
        <a:srgbClr val="00273A"/>
      </a:accent5>
      <a:accent6>
        <a:srgbClr val="F79646"/>
      </a:accent6>
      <a:hlink>
        <a:srgbClr val="0000FF"/>
      </a:hlink>
      <a:folHlink>
        <a:srgbClr val="800080"/>
      </a:folHlink>
    </a:clrScheme>
    <a:fontScheme name="FADN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298</Words>
  <Application>Microsoft Office PowerPoint</Application>
  <PresentationFormat>A4 Paper (210x297 mm)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PROMOTION FADN MATERIALS ON THE MINISTRY OF AGRICULTURE AND ENVIRONMENT PROTECTION STAND</vt:lpstr>
      <vt:lpstr>SEMINAR IN CONFERENCE PLACE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HeadMade-11</dc:creator>
  <cp:lastModifiedBy>Mirjana</cp:lastModifiedBy>
  <cp:revision>68</cp:revision>
  <dcterms:created xsi:type="dcterms:W3CDTF">2012-10-17T18:20:39Z</dcterms:created>
  <dcterms:modified xsi:type="dcterms:W3CDTF">2015-06-08T13:01:12Z</dcterms:modified>
</cp:coreProperties>
</file>