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3" r:id="rId3"/>
    <p:sldId id="257" r:id="rId4"/>
    <p:sldId id="27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59" r:id="rId19"/>
    <p:sldId id="260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381"/>
    <a:srgbClr val="959597"/>
    <a:srgbClr val="53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3" autoAdjust="0"/>
    <p:restoredTop sz="94660"/>
  </p:normalViewPr>
  <p:slideViewPr>
    <p:cSldViewPr>
      <p:cViewPr>
        <p:scale>
          <a:sx n="76" d="100"/>
          <a:sy n="76" d="100"/>
        </p:scale>
        <p:origin x="-1242" y="-33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4823-A16F-4AA4-93B8-0A4885D97093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72D9E-DF78-40C0-B272-EDDAE5593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75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VI SLAJD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LEDNJI SLAJ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5C30F-F9DB-48EB-8A74-F97804DAC76B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7897-F952-4CBD-8BDF-2CC53F8079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14400"/>
            <a:ext cx="6463326" cy="2364423"/>
          </a:xfrm>
          <a:prstGeom prst="rect">
            <a:avLst/>
          </a:prstGeom>
          <a:noFill/>
        </p:spPr>
      </p:pic>
      <p:pic>
        <p:nvPicPr>
          <p:cNvPr id="3" name="Picture 2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96611"/>
            <a:ext cx="2500226" cy="14748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3962401"/>
            <a:ext cx="87249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73" y="2352580"/>
            <a:ext cx="1790700" cy="1036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4074937"/>
            <a:ext cx="69205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solidFill>
                  <a:schemeClr val="bg1"/>
                </a:solidFill>
              </a:rPr>
              <a:t>Izve</a:t>
            </a:r>
            <a:r>
              <a:rPr lang="sr-Latn-RS" sz="3200" b="1" dirty="0">
                <a:solidFill>
                  <a:schemeClr val="bg1"/>
                </a:solidFill>
              </a:rPr>
              <a:t>š</a:t>
            </a:r>
            <a:r>
              <a:rPr lang="en-GB" sz="3200" b="1" dirty="0" err="1" smtClean="0">
                <a:solidFill>
                  <a:schemeClr val="bg1"/>
                </a:solidFill>
              </a:rPr>
              <a:t>taj</a:t>
            </a:r>
            <a:r>
              <a:rPr lang="en-GB" sz="3200" b="1" dirty="0" smtClean="0">
                <a:solidFill>
                  <a:schemeClr val="bg1"/>
                </a:solidFill>
              </a:rPr>
              <a:t> o </a:t>
            </a:r>
            <a:r>
              <a:rPr lang="en-GB" sz="3200" b="1" dirty="0" err="1" smtClean="0">
                <a:solidFill>
                  <a:schemeClr val="bg1"/>
                </a:solidFill>
              </a:rPr>
              <a:t>studijskoj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poseti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Republici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Hrvatskoj</a:t>
            </a:r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endParaRPr lang="sr-Latn-R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mr</a:t>
            </a:r>
            <a:r>
              <a:rPr lang="en-GB" sz="2400" b="1" dirty="0" smtClean="0">
                <a:solidFill>
                  <a:srgbClr val="FF0000"/>
                </a:solidFill>
              </a:rPr>
              <a:t> Mirjana </a:t>
            </a:r>
            <a:r>
              <a:rPr lang="en-GB" sz="2400" b="1" dirty="0" err="1" smtClean="0">
                <a:solidFill>
                  <a:srgbClr val="FF0000"/>
                </a:solidFill>
              </a:rPr>
              <a:t>Bojcevski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-</a:t>
            </a:r>
            <a:r>
              <a:rPr lang="en-GB" sz="2400" b="1" dirty="0" err="1" smtClean="0">
                <a:solidFill>
                  <a:srgbClr val="FF0000"/>
                </a:solidFill>
              </a:rPr>
              <a:t>Sektor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za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poljoprivrednu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politiku</a:t>
            </a:r>
            <a:r>
              <a:rPr lang="sr-Latn-RS" sz="2400" b="1" dirty="0">
                <a:solidFill>
                  <a:srgbClr val="FF0000"/>
                </a:solidFill>
              </a:rPr>
              <a:t>-</a:t>
            </a:r>
            <a:endParaRPr lang="sr-Latn-R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sr-Latn-R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572000" cy="1036638"/>
          </a:xfrm>
        </p:spPr>
        <p:txBody>
          <a:bodyPr>
            <a:norm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>FADN istraživanje</a:t>
            </a:r>
            <a:endParaRPr lang="sr-Latn-RS" sz="3200" b="1" i="1" dirty="0">
              <a:solidFill>
                <a:srgbClr val="24638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820780"/>
              </p:ext>
            </p:extLst>
          </p:nvPr>
        </p:nvGraphicFramePr>
        <p:xfrm>
          <a:off x="304800" y="2362200"/>
          <a:ext cx="9448800" cy="403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746"/>
                <a:gridCol w="5297054"/>
              </a:tblGrid>
              <a:tr h="628760">
                <a:tc gridSpan="2">
                  <a:txBody>
                    <a:bodyPr/>
                    <a:lstStyle/>
                    <a:p>
                      <a:pPr algn="ctr"/>
                      <a:r>
                        <a:rPr lang="sr-Latn-RS" sz="2800" i="1" dirty="0" smtClean="0"/>
                        <a:t>Okvir</a:t>
                      </a:r>
                      <a:r>
                        <a:rPr lang="sr-Latn-RS" sz="2800" i="1" baseline="0" dirty="0" smtClean="0"/>
                        <a:t> za </a:t>
                      </a:r>
                      <a:r>
                        <a:rPr lang="sr-Latn-RS" sz="2800" i="1" dirty="0" smtClean="0"/>
                        <a:t>FADN</a:t>
                      </a:r>
                      <a:r>
                        <a:rPr lang="sr-Latn-RS" sz="2800" dirty="0" smtClean="0"/>
                        <a:t> uzorak</a:t>
                      </a:r>
                      <a:endParaRPr lang="sr-Latn-R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1086417">
                <a:tc>
                  <a:txBody>
                    <a:bodyPr/>
                    <a:lstStyle/>
                    <a:p>
                      <a:pPr algn="l"/>
                      <a:r>
                        <a:rPr lang="sr-Latn-RS" sz="3200" b="1" dirty="0" smtClean="0">
                          <a:solidFill>
                            <a:schemeClr val="tx1"/>
                          </a:solidFill>
                        </a:rPr>
                        <a:t>FSS</a:t>
                      </a:r>
                      <a:endParaRPr lang="sr-Latn-RS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• 233.276 poljoprivrednika</a:t>
                      </a:r>
                    </a:p>
                    <a:p>
                      <a:r>
                        <a:rPr lang="sr-Latn-RS" dirty="0" smtClean="0"/>
                        <a:t>• stratifikovani uzorak</a:t>
                      </a:r>
                      <a:endParaRPr lang="sr-Latn-RS" dirty="0"/>
                    </a:p>
                  </a:txBody>
                  <a:tcPr/>
                </a:tc>
              </a:tr>
              <a:tr h="1513137"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FADN</a:t>
                      </a:r>
                    </a:p>
                    <a:p>
                      <a:r>
                        <a:rPr lang="sr-Latn-RS" sz="2400" b="1" dirty="0" smtClean="0"/>
                        <a:t>populacija</a:t>
                      </a:r>
                      <a:endParaRPr lang="sr-Latn-R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prag ek. veličine 4.000 €</a:t>
                      </a:r>
                    </a:p>
                    <a:p>
                      <a:r>
                        <a:rPr lang="sr-Latn-RS" dirty="0" smtClean="0"/>
                        <a:t>• 92.249 poljoprivrednika</a:t>
                      </a:r>
                    </a:p>
                    <a:p>
                      <a:r>
                        <a:rPr lang="sr-Latn-RS" dirty="0" smtClean="0"/>
                        <a:t>• 85,02 % KPZ, 88,64 % SO,</a:t>
                      </a:r>
                    </a:p>
                    <a:p>
                      <a:r>
                        <a:rPr lang="sr-Latn-RS" dirty="0" smtClean="0"/>
                        <a:t>86,29 % UG, 81,9% AWU</a:t>
                      </a:r>
                      <a:endParaRPr lang="sr-Latn-RS" dirty="0"/>
                    </a:p>
                  </a:txBody>
                  <a:tcPr/>
                </a:tc>
              </a:tr>
              <a:tr h="803951">
                <a:tc>
                  <a:txBody>
                    <a:bodyPr/>
                    <a:lstStyle/>
                    <a:p>
                      <a:r>
                        <a:rPr lang="sr-Latn-RS" sz="2800" b="1" dirty="0" smtClean="0"/>
                        <a:t>FADN uzorak</a:t>
                      </a:r>
                      <a:endParaRPr lang="sr-Latn-R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b="1" dirty="0" smtClean="0"/>
                        <a:t>1.251 poljoprivredno</a:t>
                      </a:r>
                      <a:r>
                        <a:rPr lang="sr-Latn-RS" sz="2400" b="1" baseline="0" dirty="0" smtClean="0"/>
                        <a:t> gazdinstvo</a:t>
                      </a:r>
                      <a:endParaRPr lang="sr-Latn-R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32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829300" cy="1036638"/>
          </a:xfrm>
        </p:spPr>
        <p:txBody>
          <a:bodyPr>
            <a:normAutofit fontScale="90000"/>
          </a:bodyPr>
          <a:lstStyle/>
          <a:p>
            <a:r>
              <a:rPr lang="sr-Latn-RS" sz="4800" b="1" dirty="0">
                <a:solidFill>
                  <a:srgbClr val="CD0000"/>
                </a:solidFill>
                <a:latin typeface="Calibri,Bold"/>
              </a:rPr>
              <a:t>HR </a:t>
            </a:r>
            <a:r>
              <a:rPr lang="sr-Latn-RS" b="1" dirty="0">
                <a:solidFill>
                  <a:srgbClr val="CD0000"/>
                </a:solidFill>
                <a:latin typeface="Calibri,Bold"/>
              </a:rPr>
              <a:t>LIAISON AGENCY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799"/>
            <a:ext cx="9525000" cy="5257801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/>
              <a:t>Telo za sprovođenje</a:t>
            </a:r>
            <a:r>
              <a:rPr lang="vi-VN" dirty="0" smtClean="0"/>
              <a:t> n</a:t>
            </a:r>
            <a:r>
              <a:rPr lang="sr-Latn-RS" dirty="0" smtClean="0"/>
              <a:t>a nivou države</a:t>
            </a:r>
            <a:r>
              <a:rPr lang="vi-VN" dirty="0" smtClean="0"/>
              <a:t> </a:t>
            </a:r>
            <a:r>
              <a:rPr lang="vi-VN" dirty="0"/>
              <a:t>članice </a:t>
            </a:r>
            <a:r>
              <a:rPr lang="vi-VN" dirty="0" smtClean="0"/>
              <a:t>EU</a:t>
            </a:r>
            <a:endParaRPr lang="sr-Latn-RS" dirty="0" smtClean="0"/>
          </a:p>
          <a:p>
            <a:endParaRPr lang="vi-VN" dirty="0"/>
          </a:p>
          <a:p>
            <a:r>
              <a:rPr lang="sr-Latn-RS" b="1" dirty="0"/>
              <a:t>SAVJETODAVNA SLUŽBA</a:t>
            </a:r>
          </a:p>
          <a:p>
            <a:pPr marL="0" indent="0">
              <a:buNone/>
            </a:pPr>
            <a:r>
              <a:rPr lang="sr-Latn-RS" dirty="0" smtClean="0"/>
              <a:t>   Samostalni odsek </a:t>
            </a:r>
            <a:r>
              <a:rPr lang="sr-Latn-RS" dirty="0"/>
              <a:t>za </a:t>
            </a:r>
            <a:r>
              <a:rPr lang="sr-Latn-RS" i="1" dirty="0"/>
              <a:t>FADN</a:t>
            </a:r>
            <a:endParaRPr lang="sr-Latn-RS" i="1" dirty="0" smtClean="0"/>
          </a:p>
          <a:p>
            <a:endParaRPr lang="sr-Latn-RS" dirty="0"/>
          </a:p>
          <a:p>
            <a:r>
              <a:rPr lang="vi-VN" dirty="0" smtClean="0"/>
              <a:t>organizacija </a:t>
            </a:r>
            <a:r>
              <a:rPr lang="vi-VN" dirty="0"/>
              <a:t>i </a:t>
            </a:r>
            <a:r>
              <a:rPr lang="sr-Latn-RS" dirty="0" smtClean="0"/>
              <a:t>sprovođenje</a:t>
            </a:r>
            <a:r>
              <a:rPr lang="vi-VN" dirty="0" smtClean="0"/>
              <a:t> </a:t>
            </a:r>
            <a:r>
              <a:rPr lang="vi-VN" dirty="0"/>
              <a:t>godišnjih </a:t>
            </a:r>
            <a:r>
              <a:rPr lang="vi-VN" i="1" dirty="0"/>
              <a:t>FADN</a:t>
            </a:r>
            <a:r>
              <a:rPr lang="vi-VN" dirty="0"/>
              <a:t> istraživanja</a:t>
            </a:r>
          </a:p>
          <a:p>
            <a:r>
              <a:rPr lang="vi-VN" dirty="0" smtClean="0"/>
              <a:t>odabir </a:t>
            </a:r>
            <a:r>
              <a:rPr lang="vi-VN" dirty="0"/>
              <a:t>poljoprivrednika iz </a:t>
            </a:r>
            <a:r>
              <a:rPr lang="vi-VN" i="1" dirty="0"/>
              <a:t>FADN</a:t>
            </a:r>
            <a:r>
              <a:rPr lang="vi-VN" dirty="0"/>
              <a:t> područja istraživanja</a:t>
            </a:r>
          </a:p>
          <a:p>
            <a:r>
              <a:rPr lang="vi-VN" dirty="0" smtClean="0"/>
              <a:t> </a:t>
            </a:r>
            <a:r>
              <a:rPr lang="vi-VN" dirty="0"/>
              <a:t>osiguranje reprezentativnosti </a:t>
            </a:r>
            <a:r>
              <a:rPr lang="vi-VN" i="1" dirty="0"/>
              <a:t>FADN</a:t>
            </a:r>
            <a:r>
              <a:rPr lang="vi-VN" dirty="0"/>
              <a:t> uzorka</a:t>
            </a:r>
          </a:p>
          <a:p>
            <a:r>
              <a:rPr lang="vi-VN" dirty="0" smtClean="0"/>
              <a:t>prikupljanje</a:t>
            </a:r>
            <a:r>
              <a:rPr lang="vi-VN" dirty="0"/>
              <a:t>, obrada i kontrola podataka (</a:t>
            </a:r>
            <a:r>
              <a:rPr lang="vi-VN" b="1" i="1" dirty="0"/>
              <a:t>FADN</a:t>
            </a:r>
            <a:r>
              <a:rPr lang="vi-VN" b="1" dirty="0"/>
              <a:t> web aplikacija</a:t>
            </a:r>
            <a:r>
              <a:rPr lang="vi-VN" dirty="0"/>
              <a:t>)</a:t>
            </a:r>
          </a:p>
          <a:p>
            <a:r>
              <a:rPr lang="vi-VN" dirty="0" smtClean="0"/>
              <a:t>u</a:t>
            </a:r>
            <a:r>
              <a:rPr lang="sr-Latn-RS" dirty="0" smtClean="0"/>
              <a:t>spostavljanje</a:t>
            </a:r>
            <a:r>
              <a:rPr lang="vi-VN" dirty="0" smtClean="0"/>
              <a:t> </a:t>
            </a:r>
            <a:r>
              <a:rPr lang="vi-VN" dirty="0"/>
              <a:t>i vođenje </a:t>
            </a:r>
            <a:r>
              <a:rPr lang="vi-VN" i="1" dirty="0"/>
              <a:t>FADN</a:t>
            </a:r>
            <a:r>
              <a:rPr lang="vi-VN" dirty="0"/>
              <a:t> baze podataka</a:t>
            </a:r>
          </a:p>
          <a:p>
            <a:r>
              <a:rPr lang="vi-VN" dirty="0" smtClean="0"/>
              <a:t>diseminacija </a:t>
            </a:r>
            <a:r>
              <a:rPr lang="vi-VN" dirty="0"/>
              <a:t>rezultata (EK, MP, PG)</a:t>
            </a:r>
          </a:p>
          <a:p>
            <a:r>
              <a:rPr lang="vi-VN" dirty="0" smtClean="0"/>
              <a:t>komunikacija </a:t>
            </a:r>
            <a:r>
              <a:rPr lang="vi-VN" dirty="0"/>
              <a:t>s EK</a:t>
            </a:r>
            <a:endParaRPr lang="sr-Latn-R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334000"/>
            <a:ext cx="14287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23" y="1752600"/>
            <a:ext cx="10668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40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352"/>
            <a:ext cx="14954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1" y="265837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b="1" dirty="0">
                <a:solidFill>
                  <a:srgbClr val="FF0000"/>
                </a:solidFill>
              </a:rPr>
              <a:t>SAVJETODAVNA </a:t>
            </a:r>
            <a:r>
              <a:rPr lang="sr-Latn-RS" b="1" dirty="0" smtClean="0">
                <a:solidFill>
                  <a:srgbClr val="FF0000"/>
                </a:solidFill>
              </a:rPr>
              <a:t>SLUŽBA  HR</a:t>
            </a:r>
            <a:endParaRPr lang="sr-Latn-RS" b="1" dirty="0">
              <a:solidFill>
                <a:srgbClr val="FF0000"/>
              </a:solidFill>
            </a:endParaRPr>
          </a:p>
          <a:p>
            <a:r>
              <a:rPr lang="sr-Latn-RS" dirty="0"/>
              <a:t>javna ustanova za </a:t>
            </a:r>
            <a:r>
              <a:rPr lang="sr-Latn-RS" dirty="0" smtClean="0"/>
              <a:t>savetodavnu delatnost </a:t>
            </a:r>
            <a:r>
              <a:rPr lang="sr-Latn-RS" dirty="0"/>
              <a:t>u </a:t>
            </a:r>
            <a:r>
              <a:rPr lang="sr-Latn-RS" dirty="0" smtClean="0"/>
              <a:t>poljoprivredi,</a:t>
            </a:r>
            <a:r>
              <a:rPr lang="vi-VN" dirty="0" smtClean="0"/>
              <a:t>ruralnom </a:t>
            </a:r>
            <a:r>
              <a:rPr lang="vi-VN" dirty="0"/>
              <a:t>razvoju, ribarstvu te unapređenju </a:t>
            </a:r>
            <a:r>
              <a:rPr lang="vi-VN" dirty="0" smtClean="0"/>
              <a:t>gospodarenja</a:t>
            </a:r>
            <a:r>
              <a:rPr lang="sr-Latn-RS" dirty="0" smtClean="0"/>
              <a:t> šumama </a:t>
            </a:r>
            <a:r>
              <a:rPr lang="sr-Latn-RS" dirty="0"/>
              <a:t>i šumskim zemljištima </a:t>
            </a:r>
            <a:r>
              <a:rPr lang="sr-Latn-RS" dirty="0" smtClean="0"/>
              <a:t>šumoposednika</a:t>
            </a:r>
            <a:endParaRPr lang="sr-Latn-R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3475672" cy="347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67189" y="4343400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</a:rPr>
              <a:t>Prikupljači podataka (58)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odabir PGa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prikupljanje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 smtClean="0"/>
              <a:t>ispravljanje </a:t>
            </a:r>
            <a:r>
              <a:rPr lang="sr-Latn-RS" dirty="0"/>
              <a:t>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dirty="0"/>
              <a:t>dostava </a:t>
            </a:r>
            <a:r>
              <a:rPr lang="sr-Latn-RS" dirty="0" smtClean="0"/>
              <a:t>Izvještaja </a:t>
            </a:r>
            <a:r>
              <a:rPr lang="sr-Latn-RS" dirty="0"/>
              <a:t>za PG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05768"/>
              </p:ext>
            </p:extLst>
          </p:nvPr>
        </p:nvGraphicFramePr>
        <p:xfrm>
          <a:off x="228600" y="2041040"/>
          <a:ext cx="5671160" cy="460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80"/>
                <a:gridCol w="2835580"/>
              </a:tblGrid>
              <a:tr h="522428"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SAMOSTALNI ODJEL ZA FADN (1)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1164271">
                <a:tc>
                  <a:txBody>
                    <a:bodyPr/>
                    <a:lstStyle/>
                    <a:p>
                      <a:r>
                        <a:rPr lang="pl-PL" dirty="0" smtClean="0"/>
                        <a:t>Odsek za analize i </a:t>
                      </a:r>
                      <a:r>
                        <a:rPr lang="pl-PL" dirty="0" smtClean="0"/>
                        <a:t>izvještavanje </a:t>
                      </a:r>
                      <a:r>
                        <a:rPr lang="pl-PL" dirty="0" smtClean="0"/>
                        <a:t>(1)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analiza podataka</a:t>
                      </a:r>
                    </a:p>
                    <a:p>
                      <a:r>
                        <a:rPr lang="pl-PL" dirty="0" smtClean="0"/>
                        <a:t>izveštaja za PG</a:t>
                      </a:r>
                    </a:p>
                    <a:p>
                      <a:r>
                        <a:rPr lang="pl-PL" dirty="0" smtClean="0"/>
                        <a:t>standardni rezultati</a:t>
                      </a:r>
                    </a:p>
                    <a:p>
                      <a:r>
                        <a:rPr lang="pl-PL" dirty="0" smtClean="0"/>
                        <a:t>mrežna stranica</a:t>
                      </a:r>
                      <a:endParaRPr lang="sr-Latn-RS" dirty="0"/>
                    </a:p>
                  </a:txBody>
                  <a:tcPr/>
                </a:tc>
              </a:tr>
              <a:tr h="1432948">
                <a:tc>
                  <a:txBody>
                    <a:bodyPr/>
                    <a:lstStyle/>
                    <a:p>
                      <a:r>
                        <a:rPr lang="sr-Latn-RS" dirty="0" smtClean="0"/>
                        <a:t>Odsek za </a:t>
                      </a:r>
                      <a:r>
                        <a:rPr lang="sr-Latn-RS" dirty="0" smtClean="0"/>
                        <a:t>sprovođenje </a:t>
                      </a:r>
                      <a:r>
                        <a:rPr lang="sr-Latn-RS" dirty="0" smtClean="0"/>
                        <a:t>FADN istraživanja (1+1)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organizacija i sprovođenje</a:t>
                      </a:r>
                    </a:p>
                    <a:p>
                      <a:r>
                        <a:rPr lang="sr-Latn-RS" dirty="0" smtClean="0"/>
                        <a:t>edukacija prikupljača</a:t>
                      </a:r>
                    </a:p>
                    <a:p>
                      <a:r>
                        <a:rPr lang="sr-Latn-RS" dirty="0" smtClean="0"/>
                        <a:t>izvršenje selekcijskog plana metodologija</a:t>
                      </a:r>
                      <a:endParaRPr lang="sr-Latn-RS" dirty="0"/>
                    </a:p>
                  </a:txBody>
                  <a:tcPr/>
                </a:tc>
              </a:tr>
              <a:tr h="1432948">
                <a:tc>
                  <a:txBody>
                    <a:bodyPr/>
                    <a:lstStyle/>
                    <a:p>
                      <a:r>
                        <a:rPr lang="pl-PL" dirty="0" smtClean="0"/>
                        <a:t>Odsek za FADN IT (1)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web aplikacija</a:t>
                      </a:r>
                    </a:p>
                    <a:p>
                      <a:r>
                        <a:rPr lang="pl-PL" dirty="0" smtClean="0"/>
                        <a:t>baza podataka</a:t>
                      </a:r>
                    </a:p>
                    <a:p>
                      <a:r>
                        <a:rPr lang="pl-PL" dirty="0" smtClean="0"/>
                        <a:t>kontrola podataka</a:t>
                      </a:r>
                    </a:p>
                    <a:p>
                      <a:r>
                        <a:rPr lang="pl-PL" dirty="0" smtClean="0"/>
                        <a:t>obrada podataka</a:t>
                      </a:r>
                    </a:p>
                    <a:p>
                      <a:r>
                        <a:rPr lang="pl-PL" dirty="0" smtClean="0"/>
                        <a:t>verifikacija podataka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3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118903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rgbClr val="C00000"/>
                </a:solidFill>
              </a:rPr>
              <a:t>FADN HR vs. DG AGRI E3</a:t>
            </a:r>
            <a:endParaRPr lang="sr-Latn-RS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270146"/>
              </p:ext>
            </p:extLst>
          </p:nvPr>
        </p:nvGraphicFramePr>
        <p:xfrm>
          <a:off x="228600" y="1752600"/>
          <a:ext cx="876300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PRE</a:t>
                      </a:r>
                      <a:r>
                        <a:rPr lang="sr-Latn-RS" baseline="0" dirty="0" smtClean="0"/>
                        <a:t> PRISTUPANJA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POSLE</a:t>
                      </a:r>
                      <a:r>
                        <a:rPr lang="sr-Latn-RS" baseline="0" dirty="0" smtClean="0"/>
                        <a:t> PRISTUPANJA</a:t>
                      </a:r>
                      <a:endParaRPr lang="sr-Latn-R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pl-PL" dirty="0" smtClean="0"/>
                        <a:t>organizacija FADNa u HR</a:t>
                      </a:r>
                    </a:p>
                    <a:p>
                      <a:r>
                        <a:rPr lang="pl-PL" dirty="0" smtClean="0"/>
                        <a:t>(obrazac)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pristup CIRCABC i RICA-1</a:t>
                      </a:r>
                      <a:endParaRPr lang="sr-Latn-R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sr-Latn-RS" dirty="0" smtClean="0"/>
                        <a:t>Pristup RICA-1</a:t>
                      </a:r>
                    </a:p>
                    <a:p>
                      <a:r>
                        <a:rPr lang="sr-Latn-RS" dirty="0" smtClean="0"/>
                        <a:t>(testna verzija)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konfiguracija RICA sustava</a:t>
                      </a:r>
                      <a:endParaRPr lang="sr-Latn-RS" dirty="0"/>
                    </a:p>
                  </a:txBody>
                  <a:tcPr/>
                </a:tc>
              </a:tr>
              <a:tr h="12344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konfiguracija RICA sustava</a:t>
                      </a:r>
                    </a:p>
                    <a:p>
                      <a:r>
                        <a:rPr lang="sr-Latn-RS" dirty="0" smtClean="0"/>
                        <a:t>(testna verzija)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dostava SO koeficijenata</a:t>
                      </a:r>
                    </a:p>
                    <a:p>
                      <a:r>
                        <a:rPr lang="sr-Latn-RS" dirty="0" smtClean="0"/>
                        <a:t>dostava tablice limita</a:t>
                      </a:r>
                    </a:p>
                    <a:p>
                      <a:r>
                        <a:rPr lang="sr-Latn-RS" dirty="0" smtClean="0"/>
                        <a:t>dostava zapisnika NFOa</a:t>
                      </a:r>
                    </a:p>
                    <a:p>
                      <a:r>
                        <a:rPr lang="sr-Latn-RS" dirty="0" smtClean="0"/>
                        <a:t>dostava Selekcijskog plana</a:t>
                      </a:r>
                      <a:endParaRPr lang="sr-Latn-RS" dirty="0"/>
                    </a:p>
                  </a:txBody>
                  <a:tcPr/>
                </a:tc>
              </a:tr>
              <a:tr h="944880">
                <a:tc>
                  <a:txBody>
                    <a:bodyPr/>
                    <a:lstStyle/>
                    <a:p>
                      <a:r>
                        <a:rPr lang="sr-Latn-RS" dirty="0" smtClean="0"/>
                        <a:t>Učestvovanje na sednicama</a:t>
                      </a:r>
                    </a:p>
                    <a:p>
                      <a:r>
                        <a:rPr lang="sr-Latn-RS" dirty="0" smtClean="0"/>
                        <a:t>EU FADN odbora</a:t>
                      </a:r>
                    </a:p>
                    <a:p>
                      <a:r>
                        <a:rPr lang="sr-Latn-RS" dirty="0" smtClean="0"/>
                        <a:t>(status posmatrača)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učestvovanje u radnim telima E3</a:t>
                      </a:r>
                    </a:p>
                    <a:p>
                      <a:r>
                        <a:rPr lang="sr-Latn-RS" dirty="0" smtClean="0"/>
                        <a:t>učestvovanje na sednicama</a:t>
                      </a:r>
                    </a:p>
                    <a:p>
                      <a:r>
                        <a:rPr lang="sr-Latn-RS" dirty="0" smtClean="0"/>
                        <a:t>EU FADN odbora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48" y="6019800"/>
            <a:ext cx="15835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24550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068109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b="1" dirty="0">
                <a:solidFill>
                  <a:srgbClr val="246381"/>
                </a:solidFill>
              </a:rPr>
              <a:t>AGRI-RICA-HELPDESK@ec.europa.eu</a:t>
            </a:r>
          </a:p>
          <a:p>
            <a:r>
              <a:rPr lang="sr-Latn-RS" b="1" dirty="0">
                <a:solidFill>
                  <a:srgbClr val="246381"/>
                </a:solidFill>
              </a:rPr>
              <a:t>AGRI-E3@ec.europa.eu</a:t>
            </a:r>
          </a:p>
        </p:txBody>
      </p:sp>
    </p:spTree>
    <p:extLst>
      <p:ext uri="{BB962C8B-B14F-4D97-AF65-F5344CB8AC3E}">
        <p14:creationId xmlns:p14="http://schemas.microsoft.com/office/powerpoint/2010/main" val="47394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191000" cy="1189038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FADN REZULTATI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829800" cy="42973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n-NO" sz="2800" b="1" dirty="0" smtClean="0">
                <a:solidFill>
                  <a:srgbClr val="C00000"/>
                </a:solidFill>
              </a:rPr>
              <a:t>T</a:t>
            </a:r>
            <a:r>
              <a:rPr lang="sr-Latn-RS" sz="2800" b="1" dirty="0">
                <a:solidFill>
                  <a:srgbClr val="C00000"/>
                </a:solidFill>
              </a:rPr>
              <a:t>A</a:t>
            </a:r>
            <a:r>
              <a:rPr lang="nn-NO" sz="2800" b="1" dirty="0" smtClean="0">
                <a:solidFill>
                  <a:srgbClr val="C00000"/>
                </a:solidFill>
              </a:rPr>
              <a:t>ČNOST </a:t>
            </a:r>
            <a:r>
              <a:rPr lang="nn-NO" sz="2800" b="1" dirty="0">
                <a:solidFill>
                  <a:srgbClr val="C00000"/>
                </a:solidFill>
              </a:rPr>
              <a:t>I </a:t>
            </a:r>
            <a:r>
              <a:rPr lang="nn-NO" sz="2800" b="1" dirty="0" smtClean="0">
                <a:solidFill>
                  <a:srgbClr val="C00000"/>
                </a:solidFill>
              </a:rPr>
              <a:t>KVALITETA PRIKUPLJENIH</a:t>
            </a:r>
            <a:r>
              <a:rPr lang="sr-Latn-RS" sz="2800" b="1" dirty="0" smtClean="0">
                <a:solidFill>
                  <a:srgbClr val="C00000"/>
                </a:solidFill>
              </a:rPr>
              <a:t> </a:t>
            </a:r>
            <a:r>
              <a:rPr lang="nn-NO" sz="2800" b="1" dirty="0" smtClean="0">
                <a:solidFill>
                  <a:srgbClr val="C00000"/>
                </a:solidFill>
              </a:rPr>
              <a:t>PODATAKA</a:t>
            </a:r>
            <a:r>
              <a:rPr lang="sr-Latn-RS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sr-Latn-RS" sz="2800" b="1" dirty="0">
                <a:solidFill>
                  <a:srgbClr val="246381"/>
                </a:solidFill>
              </a:rPr>
              <a:t>Istraživanje o strukturi poljoprivrednih gospodarstava (DZS</a:t>
            </a:r>
            <a:r>
              <a:rPr lang="sr-Latn-RS" sz="2800" b="1" dirty="0" smtClean="0">
                <a:solidFill>
                  <a:srgbClr val="246381"/>
                </a:solidFill>
              </a:rPr>
              <a:t>)</a:t>
            </a:r>
          </a:p>
          <a:p>
            <a:pPr marL="0" indent="0">
              <a:buNone/>
            </a:pPr>
            <a:endParaRPr lang="sr-Latn-RS" sz="2800" b="1" dirty="0">
              <a:solidFill>
                <a:srgbClr val="246381"/>
              </a:solidFill>
            </a:endParaRPr>
          </a:p>
          <a:p>
            <a:r>
              <a:rPr lang="sr-Latn-RS" sz="2800" b="1" dirty="0">
                <a:solidFill>
                  <a:srgbClr val="246381"/>
                </a:solidFill>
              </a:rPr>
              <a:t>FADN kalkulator</a:t>
            </a:r>
          </a:p>
          <a:p>
            <a:r>
              <a:rPr lang="sr-Latn-RS" sz="2800" b="1" dirty="0">
                <a:solidFill>
                  <a:srgbClr val="246381"/>
                </a:solidFill>
              </a:rPr>
              <a:t>Obrazac SPG</a:t>
            </a:r>
          </a:p>
          <a:p>
            <a:r>
              <a:rPr lang="sr-Latn-RS" sz="2800" b="1" dirty="0">
                <a:solidFill>
                  <a:srgbClr val="246381"/>
                </a:solidFill>
              </a:rPr>
              <a:t>Izjava o dostavi Izvješća poljoprivredniku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primena </a:t>
            </a:r>
            <a:r>
              <a:rPr lang="sr-Latn-RS" sz="2800" b="1" dirty="0">
                <a:solidFill>
                  <a:srgbClr val="246381"/>
                </a:solidFill>
              </a:rPr>
              <a:t>FADN dnevnika</a:t>
            </a:r>
          </a:p>
          <a:p>
            <a:r>
              <a:rPr lang="sr-Latn-RS" sz="2800" b="1" dirty="0">
                <a:solidFill>
                  <a:srgbClr val="246381"/>
                </a:solidFill>
              </a:rPr>
              <a:t>FADN web aplikacija</a:t>
            </a:r>
          </a:p>
          <a:p>
            <a:r>
              <a:rPr lang="sr-Latn-RS" sz="2800" b="1" dirty="0">
                <a:solidFill>
                  <a:srgbClr val="246381"/>
                </a:solidFill>
              </a:rPr>
              <a:t>Sigurnost podataka</a:t>
            </a:r>
          </a:p>
          <a:p>
            <a:pPr marL="0" indent="0">
              <a:buNone/>
            </a:pPr>
            <a:r>
              <a:rPr lang="sr-Latn-RS" sz="2800" b="1" dirty="0">
                <a:solidFill>
                  <a:srgbClr val="246381"/>
                </a:solidFill>
              </a:rPr>
              <a:t>(šifriranje, backup, autentifikacija, autorizacija, spremanje)</a:t>
            </a:r>
          </a:p>
          <a:p>
            <a:r>
              <a:rPr lang="sr-Latn-RS" sz="2800" b="1" dirty="0">
                <a:solidFill>
                  <a:srgbClr val="246381"/>
                </a:solidFill>
              </a:rPr>
              <a:t>Transmisija podataka (RICA-1)</a:t>
            </a:r>
          </a:p>
        </p:txBody>
      </p:sp>
    </p:spTree>
    <p:extLst>
      <p:ext uri="{BB962C8B-B14F-4D97-AF65-F5344CB8AC3E}">
        <p14:creationId xmlns:p14="http://schemas.microsoft.com/office/powerpoint/2010/main" val="215926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3352800" cy="1036638"/>
          </a:xfrm>
        </p:spPr>
        <p:txBody>
          <a:bodyPr>
            <a:normAutofit/>
          </a:bodyPr>
          <a:lstStyle/>
          <a:p>
            <a:pPr algn="l"/>
            <a:r>
              <a:rPr lang="sr-Latn-RS" sz="3200" b="1" dirty="0">
                <a:solidFill>
                  <a:srgbClr val="C00000"/>
                </a:solidFill>
              </a:rPr>
              <a:t>IZAZOVI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3"/>
            <a:ext cx="9753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b="1" dirty="0" smtClean="0">
                <a:solidFill>
                  <a:srgbClr val="246381"/>
                </a:solidFill>
              </a:rPr>
              <a:t>ŠIRENJE </a:t>
            </a:r>
            <a:r>
              <a:rPr lang="sr-Latn-RS" b="1" dirty="0">
                <a:solidFill>
                  <a:srgbClr val="246381"/>
                </a:solidFill>
              </a:rPr>
              <a:t>OBUHVATA </a:t>
            </a:r>
            <a:r>
              <a:rPr lang="sr-Latn-RS" b="1" dirty="0" smtClean="0">
                <a:solidFill>
                  <a:srgbClr val="246381"/>
                </a:solidFill>
              </a:rPr>
              <a:t>SADRŽAJA ISTRAŽIVANJA </a:t>
            </a:r>
          </a:p>
          <a:p>
            <a:pPr marL="0" indent="0">
              <a:buNone/>
            </a:pPr>
            <a:endParaRPr lang="sr-Latn-RS" dirty="0" smtClean="0"/>
          </a:p>
          <a:p>
            <a:r>
              <a:rPr lang="sr-Latn-RS" dirty="0"/>
              <a:t>NPK </a:t>
            </a:r>
            <a:r>
              <a:rPr lang="sr-Latn-RS" dirty="0" smtClean="0"/>
              <a:t>đubriva</a:t>
            </a:r>
            <a:endParaRPr lang="sr-Latn-RS" dirty="0"/>
          </a:p>
          <a:p>
            <a:r>
              <a:rPr lang="sr-Latn-RS" dirty="0"/>
              <a:t>navodnjavane površine</a:t>
            </a:r>
          </a:p>
          <a:p>
            <a:r>
              <a:rPr lang="sr-Latn-RS" dirty="0"/>
              <a:t>energetski </a:t>
            </a:r>
            <a:r>
              <a:rPr lang="sr-Latn-RS" dirty="0" smtClean="0"/>
              <a:t>usevi</a:t>
            </a:r>
            <a:endParaRPr lang="sr-Latn-RS" dirty="0"/>
          </a:p>
          <a:p>
            <a:r>
              <a:rPr lang="sr-Latn-RS" dirty="0"/>
              <a:t>GMO </a:t>
            </a:r>
            <a:r>
              <a:rPr lang="sr-Latn-RS" dirty="0" smtClean="0"/>
              <a:t>usevi</a:t>
            </a:r>
            <a:endParaRPr lang="sr-Latn-RS" dirty="0"/>
          </a:p>
          <a:p>
            <a:r>
              <a:rPr lang="sr-Latn-RS" dirty="0"/>
              <a:t>ekološka poljoprivreda</a:t>
            </a:r>
          </a:p>
          <a:p>
            <a:r>
              <a:rPr lang="sr-Latn-RS" dirty="0"/>
              <a:t>lokacija poljoprivrednih </a:t>
            </a:r>
            <a:r>
              <a:rPr lang="sr-Latn-RS" dirty="0" smtClean="0"/>
              <a:t>gazdinstava</a:t>
            </a:r>
          </a:p>
          <a:p>
            <a:r>
              <a:rPr lang="sr-Latn-RS" dirty="0" smtClean="0"/>
              <a:t>diverzifikacija </a:t>
            </a:r>
            <a:r>
              <a:rPr lang="sr-Latn-RS" dirty="0"/>
              <a:t>aktivnosti</a:t>
            </a:r>
          </a:p>
          <a:p>
            <a:r>
              <a:rPr lang="sr-Latn-RS" dirty="0"/>
              <a:t>ostale dohodovne aktivnosti</a:t>
            </a:r>
          </a:p>
        </p:txBody>
      </p:sp>
    </p:spTree>
    <p:extLst>
      <p:ext uri="{BB962C8B-B14F-4D97-AF65-F5344CB8AC3E}">
        <p14:creationId xmlns:p14="http://schemas.microsoft.com/office/powerpoint/2010/main" val="419648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581400" cy="884238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PREPORUKE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723660"/>
              </p:ext>
            </p:extLst>
          </p:nvPr>
        </p:nvGraphicFramePr>
        <p:xfrm>
          <a:off x="228600" y="1600200"/>
          <a:ext cx="8915400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7700"/>
                <a:gridCol w="4457700"/>
              </a:tblGrid>
              <a:tr h="706120">
                <a:tc>
                  <a:txBody>
                    <a:bodyPr/>
                    <a:lstStyle/>
                    <a:p>
                      <a:r>
                        <a:rPr lang="sr-Latn-RS" dirty="0" smtClean="0"/>
                        <a:t>EVROPSKA KOMISIJA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NACIONALNI</a:t>
                      </a:r>
                      <a:r>
                        <a:rPr lang="sr-Latn-RS" baseline="0" dirty="0" smtClean="0"/>
                        <a:t> NIVO</a:t>
                      </a:r>
                      <a:endParaRPr lang="sr-Latn-R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Status posmatrača</a:t>
                      </a:r>
                    </a:p>
                    <a:p>
                      <a:r>
                        <a:rPr lang="sr-Latn-RS" dirty="0" smtClean="0"/>
                        <a:t>učestvovanje na sednicama</a:t>
                      </a:r>
                    </a:p>
                    <a:p>
                      <a:r>
                        <a:rPr lang="sr-Latn-RS" dirty="0" smtClean="0"/>
                        <a:t>EU FADN odbora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međuinstitucionalna s</a:t>
                      </a:r>
                      <a:r>
                        <a:rPr lang="sr-Latn-RS" dirty="0" smtClean="0"/>
                        <a:t>a</a:t>
                      </a:r>
                      <a:r>
                        <a:rPr lang="vi-VN" dirty="0" smtClean="0"/>
                        <a:t>radnja</a:t>
                      </a:r>
                      <a:endParaRPr lang="sr-Latn-R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Pristup CIRCABC</a:t>
                      </a:r>
                    </a:p>
                    <a:p>
                      <a:r>
                        <a:rPr lang="sr-Latn-RS" dirty="0" smtClean="0"/>
                        <a:t>dostupnost RI/CC dokumenata i</a:t>
                      </a:r>
                    </a:p>
                    <a:p>
                      <a:r>
                        <a:rPr lang="sr-Latn-RS" dirty="0" smtClean="0"/>
                        <a:t>ostalih informacija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korišćenje administrativnih</a:t>
                      </a:r>
                    </a:p>
                    <a:p>
                      <a:r>
                        <a:rPr lang="sr-Latn-RS" dirty="0" smtClean="0"/>
                        <a:t>izvora podataka</a:t>
                      </a:r>
                      <a:endParaRPr lang="sr-Latn-R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RICA testno okruženje</a:t>
                      </a:r>
                    </a:p>
                    <a:p>
                      <a:r>
                        <a:rPr lang="sr-Latn-RS" dirty="0" smtClean="0"/>
                        <a:t>slanje, kontrola i ispravak</a:t>
                      </a:r>
                    </a:p>
                    <a:p>
                      <a:r>
                        <a:rPr lang="sr-Latn-RS" dirty="0" smtClean="0"/>
                        <a:t>podataka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</a:t>
                      </a:r>
                      <a:r>
                        <a:rPr lang="sr-Latn-RS" dirty="0" smtClean="0"/>
                        <a:t>a</a:t>
                      </a:r>
                      <a:r>
                        <a:rPr lang="pt-BR" dirty="0" smtClean="0"/>
                        <a:t>radnja s poljoprivrednicima</a:t>
                      </a:r>
                    </a:p>
                    <a:p>
                      <a:r>
                        <a:rPr lang="pt-BR" dirty="0" smtClean="0"/>
                        <a:t>motivacija poljoprivrednika</a:t>
                      </a:r>
                      <a:endParaRPr lang="sr-Latn-RS" dirty="0"/>
                    </a:p>
                  </a:txBody>
                  <a:tcPr/>
                </a:tc>
              </a:tr>
              <a:tr h="706120">
                <a:tc>
                  <a:txBody>
                    <a:bodyPr/>
                    <a:lstStyle/>
                    <a:p>
                      <a:r>
                        <a:rPr lang="sr-Latn-RS" dirty="0" smtClean="0"/>
                        <a:t>RICA</a:t>
                      </a:r>
                      <a:r>
                        <a:rPr lang="sr-Latn-RS" baseline="0" dirty="0" smtClean="0"/>
                        <a:t> dokumenta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proizvodni i cenovni limiti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25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3581400" cy="884238"/>
          </a:xfrm>
        </p:spPr>
        <p:txBody>
          <a:bodyPr>
            <a:normAutofit/>
          </a:bodyPr>
          <a:lstStyle/>
          <a:p>
            <a:r>
              <a:rPr lang="sr-Latn-RS" sz="3200" b="1" dirty="0">
                <a:solidFill>
                  <a:srgbClr val="C00000"/>
                </a:solidFill>
              </a:rPr>
              <a:t>PREPORUKE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081144"/>
              </p:ext>
            </p:extLst>
          </p:nvPr>
        </p:nvGraphicFramePr>
        <p:xfrm>
          <a:off x="304800" y="1143000"/>
          <a:ext cx="9590762" cy="554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5381"/>
                <a:gridCol w="4795381"/>
              </a:tblGrid>
              <a:tr h="358396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NACIONALNI NIVO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398087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Zadržati papirnu formu obrazaca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Direktan</a:t>
                      </a:r>
                      <a:r>
                        <a:rPr lang="sr-Latn-RS" b="1" baseline="0" dirty="0" smtClean="0"/>
                        <a:t> unos u FADN softver</a:t>
                      </a:r>
                      <a:endParaRPr lang="sr-Latn-RS" b="1" dirty="0"/>
                    </a:p>
                  </a:txBody>
                  <a:tcPr/>
                </a:tc>
              </a:tr>
              <a:tr h="350728">
                <a:tc gridSpan="2">
                  <a:txBody>
                    <a:bodyPr/>
                    <a:lstStyle/>
                    <a:p>
                      <a:r>
                        <a:rPr lang="sr-Latn-RS" b="1" dirty="0" smtClean="0"/>
                        <a:t>FADN SOFTVER</a:t>
                      </a:r>
                      <a:endParaRPr lang="sr-Latn-R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b="1" dirty="0"/>
                    </a:p>
                  </a:txBody>
                  <a:tcPr/>
                </a:tc>
              </a:tr>
              <a:tr h="411348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Uraditi kalkulator za stoku 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Unos stoke -samo početno i krajnje stanje</a:t>
                      </a:r>
                      <a:endParaRPr lang="sr-Latn-RS" b="1" dirty="0"/>
                    </a:p>
                  </a:txBody>
                  <a:tcPr/>
                </a:tc>
              </a:tr>
              <a:tr h="358396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Zalihe vezati za proizvod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1118195">
                <a:tc>
                  <a:txBody>
                    <a:bodyPr/>
                    <a:lstStyle/>
                    <a:p>
                      <a:r>
                        <a:rPr lang="sr-Latn-RS" dirty="0" smtClean="0"/>
                        <a:t>Obavezna polja imaju zvezdicu</a:t>
                      </a:r>
                    </a:p>
                    <a:p>
                      <a:r>
                        <a:rPr lang="sr-Latn-RS" dirty="0" smtClean="0"/>
                        <a:t>Obavezno padajući meni za izbor, ne mora da ima šifru</a:t>
                      </a:r>
                    </a:p>
                    <a:p>
                      <a:r>
                        <a:rPr lang="sr-Latn-RS" dirty="0" smtClean="0"/>
                        <a:t>Ubaciti filtere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Nabavka-padajući meni za svaki kod</a:t>
                      </a:r>
                    </a:p>
                    <a:p>
                      <a:r>
                        <a:rPr lang="sr-Latn-RS" dirty="0" smtClean="0"/>
                        <a:t>Đubriva –popis u padajućem meniju</a:t>
                      </a:r>
                    </a:p>
                    <a:p>
                      <a:r>
                        <a:rPr lang="sr-Latn-RS" dirty="0" smtClean="0"/>
                        <a:t>Đubriva –obavezna količina</a:t>
                      </a:r>
                    </a:p>
                    <a:p>
                      <a:endParaRPr lang="sr-Latn-RS" dirty="0"/>
                    </a:p>
                  </a:txBody>
                  <a:tcPr/>
                </a:tc>
              </a:tr>
              <a:tr h="458747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Ubaciti odgovarajuće merne jedinice</a:t>
                      </a:r>
                      <a:endParaRPr lang="sr-Latn-R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677099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Verifikacija</a:t>
                      </a:r>
                      <a:r>
                        <a:rPr lang="sr-Latn-RS" dirty="0" smtClean="0"/>
                        <a:t>-dodati opciju i unos komentara u slučaju da se odbije objašnjenje savetodavca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  <a:tr h="602105">
                <a:tc>
                  <a:txBody>
                    <a:bodyPr/>
                    <a:lstStyle/>
                    <a:p>
                      <a:r>
                        <a:rPr lang="sr-Latn-RS" dirty="0" smtClean="0"/>
                        <a:t>Svako polje u softveru da ima objašnjenje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Komentar savetodavca vezati za podatak, a ne  bude na kraju upitnika</a:t>
                      </a:r>
                      <a:endParaRPr lang="sr-Latn-RS" dirty="0"/>
                    </a:p>
                  </a:txBody>
                  <a:tcPr/>
                </a:tc>
              </a:tr>
              <a:tr h="677099">
                <a:tc>
                  <a:txBody>
                    <a:bodyPr/>
                    <a:lstStyle/>
                    <a:p>
                      <a:r>
                        <a:rPr lang="sr-Latn-RS" sz="2800" b="1" dirty="0" smtClean="0"/>
                        <a:t>........</a:t>
                      </a:r>
                      <a:endParaRPr lang="sr-Latn-R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16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lik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14108"/>
            <a:ext cx="4533900" cy="3959509"/>
          </a:xfr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52399" y="1447800"/>
            <a:ext cx="9116219" cy="4343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2000" b="1" dirty="0" smtClean="0"/>
              <a:t>Poseta </a:t>
            </a:r>
            <a:r>
              <a:rPr lang="sr-Cyrl-BA" sz="2000" b="1" dirty="0"/>
              <a:t>savjetodavnoj službi u Čakovcu</a:t>
            </a:r>
            <a:r>
              <a:rPr lang="sr-Cyrl-BA" sz="2000" dirty="0"/>
              <a:t>, </a:t>
            </a:r>
            <a:endParaRPr lang="sr-Latn-RS" sz="2000" dirty="0" smtClean="0"/>
          </a:p>
          <a:p>
            <a:pPr marL="0" indent="0">
              <a:buNone/>
            </a:pPr>
            <a:r>
              <a:rPr lang="sr-Cyrl-BA" sz="2000" dirty="0" smtClean="0"/>
              <a:t>Međumurska </a:t>
            </a:r>
            <a:r>
              <a:rPr lang="sr-Cyrl-BA" sz="2000" dirty="0"/>
              <a:t>županija</a:t>
            </a:r>
            <a:endParaRPr lang="sr-Latn-RS" sz="2000" dirty="0"/>
          </a:p>
          <a:p>
            <a:pPr marL="0" indent="0">
              <a:buNone/>
            </a:pPr>
            <a:r>
              <a:rPr lang="sr-Cyrl-BA" sz="2000" b="1" dirty="0"/>
              <a:t>Dva savetodavca </a:t>
            </a:r>
            <a:endParaRPr lang="sr-Latn-RS" sz="2000" b="1" dirty="0" smtClean="0"/>
          </a:p>
          <a:p>
            <a:pPr marL="0" indent="0">
              <a:buNone/>
            </a:pPr>
            <a:r>
              <a:rPr lang="sr-Cyrl-BA" sz="2000" dirty="0" smtClean="0"/>
              <a:t>(</a:t>
            </a:r>
            <a:r>
              <a:rPr lang="sr-Cyrl-BA" sz="2000" dirty="0"/>
              <a:t>agroekonomista i stočar</a:t>
            </a:r>
            <a:r>
              <a:rPr lang="sr-Cyrl-BA" sz="2000" dirty="0" smtClean="0"/>
              <a:t>)</a:t>
            </a:r>
            <a:endParaRPr lang="sr-Latn-RS" sz="2000" dirty="0" smtClean="0"/>
          </a:p>
          <a:p>
            <a:pPr marL="0" indent="0">
              <a:buNone/>
            </a:pPr>
            <a:r>
              <a:rPr lang="sr-Cyrl-BA" sz="2000" dirty="0" smtClean="0"/>
              <a:t>prikupljaju </a:t>
            </a:r>
            <a:r>
              <a:rPr lang="sr-Cyrl-BA" sz="2000" dirty="0"/>
              <a:t>podatke sa po 25 gazdinstava</a:t>
            </a:r>
            <a:r>
              <a:rPr lang="sr-Cyrl-BA" sz="2000" dirty="0" smtClean="0"/>
              <a:t>.</a:t>
            </a:r>
            <a:endParaRPr lang="sr-Latn-RS" sz="2000" dirty="0" smtClean="0"/>
          </a:p>
          <a:p>
            <a:pPr marL="0" indent="0">
              <a:buNone/>
            </a:pPr>
            <a:endParaRPr lang="sr-Latn-RS" sz="1400" dirty="0"/>
          </a:p>
          <a:p>
            <a:pPr marL="0" indent="0">
              <a:buNone/>
            </a:pPr>
            <a:endParaRPr lang="sr-Latn-RS" sz="1400" dirty="0" smtClean="0"/>
          </a:p>
          <a:p>
            <a:pPr marL="0" indent="0">
              <a:buNone/>
            </a:pPr>
            <a:r>
              <a:rPr lang="sr-Cyrl-BA" sz="1400" dirty="0" smtClean="0"/>
              <a:t> </a:t>
            </a:r>
            <a:r>
              <a:rPr lang="sr-Cyrl-BA" sz="2000" b="1" dirty="0"/>
              <a:t>Obavljena je poseta </a:t>
            </a:r>
            <a:r>
              <a:rPr lang="sr-Cyrl-BA" sz="2000" b="1" dirty="0" smtClean="0"/>
              <a:t>gazdinstvima</a:t>
            </a:r>
            <a:r>
              <a:rPr lang="sr-Latn-RS" sz="2000" dirty="0" smtClean="0"/>
              <a:t>:</a:t>
            </a:r>
            <a:endParaRPr lang="sr-Latn-RS" sz="2000" dirty="0"/>
          </a:p>
          <a:p>
            <a:pPr lvl="0"/>
            <a:r>
              <a:rPr lang="sr-Cyrl-BA" sz="2000" dirty="0"/>
              <a:t>proizvodnja krompira</a:t>
            </a:r>
            <a:endParaRPr lang="sr-Latn-RS" sz="2000" dirty="0"/>
          </a:p>
          <a:p>
            <a:pPr lvl="0"/>
            <a:r>
              <a:rPr lang="sr-Cyrl-BA" sz="2000" dirty="0"/>
              <a:t>prerada kozijeg mleka </a:t>
            </a:r>
            <a:endParaRPr lang="sr-Latn-RS" sz="2000" dirty="0" smtClean="0"/>
          </a:p>
          <a:p>
            <a:pPr lvl="0"/>
            <a:endParaRPr lang="sr-Latn-RS" sz="2000" dirty="0"/>
          </a:p>
          <a:p>
            <a:pPr marL="0" lvl="0" indent="0">
              <a:buNone/>
            </a:pPr>
            <a:endParaRPr lang="sr-Latn-RS" sz="2000" dirty="0"/>
          </a:p>
          <a:p>
            <a:pPr>
              <a:buNone/>
            </a:pPr>
            <a:r>
              <a:rPr lang="en-US" sz="1400" dirty="0" smtClean="0">
                <a:solidFill>
                  <a:srgbClr val="535354"/>
                </a:solidFill>
              </a:rPr>
              <a:t> </a:t>
            </a:r>
            <a:endParaRPr lang="en-US" sz="1400" dirty="0">
              <a:solidFill>
                <a:srgbClr val="535354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9" y="381000"/>
            <a:ext cx="5377841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sr-Latn-RS" sz="2800" b="1" dirty="0" smtClean="0">
                <a:solidFill>
                  <a:srgbClr val="246381"/>
                </a:solidFill>
              </a:rPr>
              <a:t>Obilazak savetodavne službe i </a:t>
            </a:r>
            <a:r>
              <a:rPr lang="sr-Latn-RS" sz="2800" b="1" i="1" dirty="0">
                <a:solidFill>
                  <a:srgbClr val="246381"/>
                </a:solidFill>
              </a:rPr>
              <a:t>FADN</a:t>
            </a:r>
            <a:r>
              <a:rPr lang="sr-Latn-RS" sz="2800" b="1" dirty="0">
                <a:solidFill>
                  <a:srgbClr val="246381"/>
                </a:solidFill>
              </a:rPr>
              <a:t> </a:t>
            </a:r>
            <a:r>
              <a:rPr lang="sr-Latn-RS" sz="2800" b="1" dirty="0" smtClean="0">
                <a:solidFill>
                  <a:srgbClr val="246381"/>
                </a:solidFill>
              </a:rPr>
              <a:t>gazdinstava</a:t>
            </a:r>
            <a:r>
              <a:rPr kumimoji="0" lang="sr-Cyrl-BA" sz="2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95959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100" b="0" i="1" u="none" strike="noStrike" kern="1200" cap="none" spc="0" normalizeH="0" baseline="0" noProof="0" dirty="0">
              <a:ln>
                <a:noFill/>
              </a:ln>
              <a:solidFill>
                <a:srgbClr val="95959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81000"/>
            <a:ext cx="8588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ALEKSANDRA\FADN  (2012)\NOVI FADN\PTT\LOGOTIPI RGB\FADN LOGO-02 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191000"/>
            <a:ext cx="5037718" cy="1842904"/>
          </a:xfrm>
          <a:prstGeom prst="rect">
            <a:avLst/>
          </a:prstGeom>
          <a:noFill/>
        </p:spPr>
      </p:pic>
      <p:pic>
        <p:nvPicPr>
          <p:cNvPr id="5" name="Picture 4" descr="F:\ALEKSANDRA\FADN  (2012)\NOVI FADN\PTT\LOGOTIPI RGB\europe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1883238" cy="111087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76800"/>
            <a:ext cx="1365506" cy="790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39702" y="1828800"/>
            <a:ext cx="8839200" cy="4419601"/>
          </a:xfrm>
        </p:spPr>
        <p:txBody>
          <a:bodyPr>
            <a:normAutofit/>
          </a:bodyPr>
          <a:lstStyle/>
          <a:p>
            <a:r>
              <a:rPr lang="sr-Latn-RS" sz="2800" b="1" dirty="0" smtClean="0">
                <a:solidFill>
                  <a:srgbClr val="246381"/>
                </a:solidFill>
              </a:rPr>
              <a:t>Razvoj sistema 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Pravni okvir</a:t>
            </a:r>
          </a:p>
          <a:p>
            <a:r>
              <a:rPr lang="en-US" sz="2800" b="1" dirty="0" err="1">
                <a:solidFill>
                  <a:srgbClr val="246381"/>
                </a:solidFill>
              </a:rPr>
              <a:t>Institucionalni</a:t>
            </a:r>
            <a:r>
              <a:rPr lang="en-US" sz="2800" b="1" dirty="0">
                <a:solidFill>
                  <a:srgbClr val="246381"/>
                </a:solidFill>
              </a:rPr>
              <a:t> </a:t>
            </a:r>
            <a:r>
              <a:rPr lang="en-US" sz="2800" b="1" dirty="0" err="1" smtClean="0">
                <a:solidFill>
                  <a:srgbClr val="246381"/>
                </a:solidFill>
              </a:rPr>
              <a:t>okvir</a:t>
            </a:r>
            <a:endParaRPr lang="sr-Latn-RS" sz="2800" b="1" dirty="0" smtClean="0">
              <a:solidFill>
                <a:srgbClr val="246381"/>
              </a:solidFill>
            </a:endParaRP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Finansiranje </a:t>
            </a:r>
            <a:r>
              <a:rPr lang="sr-Latn-RS" sz="2800" b="1" i="1" dirty="0" smtClean="0">
                <a:solidFill>
                  <a:srgbClr val="246381"/>
                </a:solidFill>
              </a:rPr>
              <a:t>FADN</a:t>
            </a:r>
            <a:r>
              <a:rPr lang="sr-Latn-RS" sz="2800" b="1" dirty="0" smtClean="0">
                <a:solidFill>
                  <a:srgbClr val="246381"/>
                </a:solidFill>
              </a:rPr>
              <a:t> sistema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HR Liason Agency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Oblast predavanja i razmena iskustava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Obilazak </a:t>
            </a:r>
            <a:r>
              <a:rPr lang="sr-Latn-RS" sz="2800" b="1" i="1" dirty="0" smtClean="0">
                <a:solidFill>
                  <a:srgbClr val="246381"/>
                </a:solidFill>
              </a:rPr>
              <a:t>FADN</a:t>
            </a:r>
            <a:r>
              <a:rPr lang="sr-Latn-RS" sz="2800" b="1" dirty="0" smtClean="0">
                <a:solidFill>
                  <a:srgbClr val="246381"/>
                </a:solidFill>
              </a:rPr>
              <a:t> gazdinstava</a:t>
            </a:r>
          </a:p>
          <a:p>
            <a:r>
              <a:rPr lang="sr-Latn-RS" sz="2800" b="1" dirty="0" smtClean="0">
                <a:solidFill>
                  <a:srgbClr val="246381"/>
                </a:solidFill>
              </a:rPr>
              <a:t>Izazovi i preporuke</a:t>
            </a:r>
          </a:p>
          <a:p>
            <a:endParaRPr lang="en-US" sz="2800" dirty="0">
              <a:solidFill>
                <a:srgbClr val="535354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37578" y="392244"/>
            <a:ext cx="4457178" cy="938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Sadržaj prezentacije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392244"/>
            <a:ext cx="858302" cy="54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9906000" cy="5638800"/>
          </a:xfrm>
        </p:spPr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535354"/>
                </a:solidFill>
              </a:rPr>
              <a:t>2006.</a:t>
            </a:r>
            <a:r>
              <a:rPr lang="sr-Latn-RS" sz="2000" dirty="0">
                <a:solidFill>
                  <a:srgbClr val="535354"/>
                </a:solidFill>
              </a:rPr>
              <a:t> Osnovan </a:t>
            </a:r>
            <a:r>
              <a:rPr lang="sr-Latn-RS" sz="2000" b="1" dirty="0">
                <a:solidFill>
                  <a:srgbClr val="535354"/>
                </a:solidFill>
              </a:rPr>
              <a:t>Nacionalni </a:t>
            </a:r>
            <a:r>
              <a:rPr lang="sr-Latn-RS" sz="2000" b="1" i="1" dirty="0">
                <a:solidFill>
                  <a:srgbClr val="535354"/>
                </a:solidFill>
              </a:rPr>
              <a:t>FADN</a:t>
            </a:r>
            <a:r>
              <a:rPr lang="sr-Latn-RS" sz="2000" b="1" dirty="0">
                <a:solidFill>
                  <a:srgbClr val="535354"/>
                </a:solidFill>
              </a:rPr>
              <a:t> odbor</a:t>
            </a:r>
          </a:p>
          <a:p>
            <a:pPr>
              <a:buNone/>
            </a:pPr>
            <a:r>
              <a:rPr lang="sr-Latn-RS" sz="2000" dirty="0">
                <a:solidFill>
                  <a:srgbClr val="535354"/>
                </a:solidFill>
              </a:rPr>
              <a:t>• </a:t>
            </a:r>
            <a:r>
              <a:rPr lang="sr-Latn-RS" sz="2000" dirty="0" smtClean="0">
                <a:solidFill>
                  <a:srgbClr val="535354"/>
                </a:solidFill>
              </a:rPr>
              <a:t>   </a:t>
            </a:r>
            <a:r>
              <a:rPr lang="sr-Latn-RS" sz="2000" b="1" dirty="0" smtClean="0">
                <a:solidFill>
                  <a:srgbClr val="535354"/>
                </a:solidFill>
              </a:rPr>
              <a:t>2008</a:t>
            </a:r>
            <a:r>
              <a:rPr lang="sr-Latn-RS" sz="2000" b="1" dirty="0">
                <a:solidFill>
                  <a:srgbClr val="535354"/>
                </a:solidFill>
              </a:rPr>
              <a:t>.</a:t>
            </a:r>
            <a:r>
              <a:rPr lang="sr-Latn-RS" sz="2000" dirty="0">
                <a:solidFill>
                  <a:srgbClr val="535354"/>
                </a:solidFill>
              </a:rPr>
              <a:t> Pravilnik o uspostavi i provedbi sustava </a:t>
            </a:r>
            <a:r>
              <a:rPr lang="sr-Latn-RS" sz="2000" dirty="0" smtClean="0">
                <a:solidFill>
                  <a:srgbClr val="535354"/>
                </a:solidFill>
              </a:rPr>
              <a:t>poljoprivrednih knjigovodstvenih </a:t>
            </a:r>
            <a:r>
              <a:rPr lang="sr-Latn-RS" sz="2000" dirty="0">
                <a:solidFill>
                  <a:srgbClr val="535354"/>
                </a:solidFill>
              </a:rPr>
              <a:t>podataka („Narodne novine“, broj 46/08),</a:t>
            </a:r>
          </a:p>
          <a:p>
            <a:pPr>
              <a:buNone/>
            </a:pPr>
            <a:r>
              <a:rPr lang="sr-Latn-RS" sz="2000" dirty="0">
                <a:solidFill>
                  <a:srgbClr val="535354"/>
                </a:solidFill>
              </a:rPr>
              <a:t>• </a:t>
            </a:r>
            <a:r>
              <a:rPr lang="sr-Latn-RS" sz="2000" dirty="0" smtClean="0">
                <a:solidFill>
                  <a:srgbClr val="535354"/>
                </a:solidFill>
              </a:rPr>
              <a:t>   </a:t>
            </a:r>
            <a:r>
              <a:rPr lang="sr-Latn-RS" sz="2000" b="1" dirty="0" smtClean="0">
                <a:solidFill>
                  <a:srgbClr val="535354"/>
                </a:solidFill>
              </a:rPr>
              <a:t>2009</a:t>
            </a:r>
            <a:r>
              <a:rPr lang="sr-Latn-RS" sz="2000" b="1" dirty="0">
                <a:solidFill>
                  <a:srgbClr val="535354"/>
                </a:solidFill>
              </a:rPr>
              <a:t>.</a:t>
            </a:r>
            <a:r>
              <a:rPr lang="sr-Latn-RS" sz="2000" dirty="0">
                <a:solidFill>
                  <a:srgbClr val="535354"/>
                </a:solidFill>
              </a:rPr>
              <a:t> </a:t>
            </a:r>
            <a:r>
              <a:rPr lang="sr-Latn-RS" sz="2000" b="1" dirty="0">
                <a:solidFill>
                  <a:srgbClr val="535354"/>
                </a:solidFill>
              </a:rPr>
              <a:t>Zakon o poljoprivredi </a:t>
            </a:r>
            <a:r>
              <a:rPr lang="sr-Latn-RS" sz="2000" dirty="0">
                <a:solidFill>
                  <a:srgbClr val="535354"/>
                </a:solidFill>
              </a:rPr>
              <a:t>(„Narodne novine“, broj 149/09</a:t>
            </a:r>
            <a:r>
              <a:rPr lang="sr-Latn-RS" sz="2000" dirty="0" smtClean="0">
                <a:solidFill>
                  <a:srgbClr val="535354"/>
                </a:solidFill>
              </a:rPr>
              <a:t>) član </a:t>
            </a:r>
            <a:r>
              <a:rPr lang="sr-Latn-RS" sz="2000" dirty="0">
                <a:solidFill>
                  <a:srgbClr val="535354"/>
                </a:solidFill>
              </a:rPr>
              <a:t>26. </a:t>
            </a:r>
            <a:r>
              <a:rPr lang="sr-Latn-RS" sz="2000" dirty="0" smtClean="0">
                <a:solidFill>
                  <a:srgbClr val="535354"/>
                </a:solidFill>
              </a:rPr>
              <a:t>Sastav </a:t>
            </a:r>
            <a:r>
              <a:rPr lang="sr-Latn-RS" sz="2000" dirty="0">
                <a:solidFill>
                  <a:srgbClr val="535354"/>
                </a:solidFill>
              </a:rPr>
              <a:t>poljoprivrednih knjigovodstvenih </a:t>
            </a:r>
            <a:r>
              <a:rPr lang="sr-Latn-RS" sz="2000" dirty="0" smtClean="0">
                <a:solidFill>
                  <a:srgbClr val="535354"/>
                </a:solidFill>
              </a:rPr>
              <a:t>podataka Ministarstvo</a:t>
            </a:r>
          </a:p>
          <a:p>
            <a:pPr>
              <a:buNone/>
            </a:pPr>
            <a:endParaRPr lang="sr-Latn-RS" sz="2000" dirty="0" smtClean="0">
              <a:solidFill>
                <a:srgbClr val="53535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sz="2000" b="1" dirty="0">
                <a:solidFill>
                  <a:srgbClr val="FF0000"/>
                </a:solidFill>
              </a:rPr>
              <a:t>2008. </a:t>
            </a:r>
            <a:r>
              <a:rPr lang="vi-VN" sz="2000" dirty="0">
                <a:solidFill>
                  <a:srgbClr val="535354"/>
                </a:solidFill>
              </a:rPr>
              <a:t>- </a:t>
            </a:r>
            <a:r>
              <a:rPr lang="vi-VN" sz="2000" i="1" dirty="0">
                <a:solidFill>
                  <a:srgbClr val="535354"/>
                </a:solidFill>
              </a:rPr>
              <a:t>Agricultural Acquis Cohesion Project – </a:t>
            </a:r>
            <a:r>
              <a:rPr lang="vi-VN" sz="2000" i="1" dirty="0" smtClean="0">
                <a:solidFill>
                  <a:srgbClr val="535354"/>
                </a:solidFill>
              </a:rPr>
              <a:t>Establishment</a:t>
            </a:r>
            <a:r>
              <a:rPr lang="sr-Latn-RS" sz="2000" i="1" dirty="0" smtClean="0">
                <a:solidFill>
                  <a:srgbClr val="535354"/>
                </a:solidFill>
              </a:rPr>
              <a:t> </a:t>
            </a:r>
            <a:r>
              <a:rPr lang="vi-VN" sz="2000" i="1" dirty="0" smtClean="0">
                <a:solidFill>
                  <a:srgbClr val="535354"/>
                </a:solidFill>
              </a:rPr>
              <a:t>of </a:t>
            </a:r>
            <a:r>
              <a:rPr lang="vi-VN" sz="2000" i="1" dirty="0">
                <a:solidFill>
                  <a:srgbClr val="535354"/>
                </a:solidFill>
              </a:rPr>
              <a:t>FADN in Croatia, IBRD Loan 7360 HR</a:t>
            </a:r>
          </a:p>
          <a:p>
            <a:pPr>
              <a:buNone/>
            </a:pPr>
            <a:r>
              <a:rPr lang="sr-Latn-RS" sz="2000" dirty="0" smtClean="0">
                <a:solidFill>
                  <a:srgbClr val="535354"/>
                </a:solidFill>
              </a:rPr>
              <a:t>     </a:t>
            </a:r>
            <a:r>
              <a:rPr lang="vi-VN" sz="2000" dirty="0" smtClean="0">
                <a:solidFill>
                  <a:srgbClr val="535354"/>
                </a:solidFill>
              </a:rPr>
              <a:t>Cilj </a:t>
            </a:r>
            <a:r>
              <a:rPr lang="vi-VN" sz="2000" dirty="0">
                <a:solidFill>
                  <a:srgbClr val="535354"/>
                </a:solidFill>
              </a:rPr>
              <a:t>projekta je bio uspostaviti </a:t>
            </a:r>
            <a:r>
              <a:rPr lang="vi-VN" sz="2000" i="1" dirty="0">
                <a:solidFill>
                  <a:srgbClr val="535354"/>
                </a:solidFill>
              </a:rPr>
              <a:t>FADN </a:t>
            </a:r>
            <a:r>
              <a:rPr lang="vi-VN" sz="2000" dirty="0" smtClean="0">
                <a:solidFill>
                  <a:srgbClr val="535354"/>
                </a:solidFill>
              </a:rPr>
              <a:t>s</a:t>
            </a:r>
            <a:r>
              <a:rPr lang="sr-Latn-RS" sz="2000" dirty="0" smtClean="0">
                <a:solidFill>
                  <a:srgbClr val="535354"/>
                </a:solidFill>
              </a:rPr>
              <a:t>istem</a:t>
            </a:r>
            <a:r>
              <a:rPr lang="vi-VN" sz="2000" dirty="0" smtClean="0">
                <a:solidFill>
                  <a:srgbClr val="535354"/>
                </a:solidFill>
              </a:rPr>
              <a:t> (</a:t>
            </a:r>
            <a:r>
              <a:rPr lang="vi-VN" sz="1800" dirty="0" smtClean="0">
                <a:solidFill>
                  <a:srgbClr val="535354"/>
                </a:solidFill>
              </a:rPr>
              <a:t>institucionalni </a:t>
            </a:r>
            <a:r>
              <a:rPr lang="vi-VN" sz="1800" dirty="0">
                <a:solidFill>
                  <a:srgbClr val="535354"/>
                </a:solidFill>
              </a:rPr>
              <a:t>okvir i </a:t>
            </a:r>
            <a:r>
              <a:rPr lang="sr-Latn-RS" sz="1800" dirty="0" smtClean="0">
                <a:solidFill>
                  <a:srgbClr val="535354"/>
                </a:solidFill>
              </a:rPr>
              <a:t>s</a:t>
            </a:r>
            <a:r>
              <a:rPr lang="vi-VN" sz="1800" dirty="0" smtClean="0">
                <a:solidFill>
                  <a:srgbClr val="535354"/>
                </a:solidFill>
              </a:rPr>
              <a:t>provesti</a:t>
            </a:r>
            <a:r>
              <a:rPr lang="sr-Latn-RS" sz="1800" dirty="0" smtClean="0">
                <a:solidFill>
                  <a:srgbClr val="535354"/>
                </a:solidFill>
              </a:rPr>
              <a:t> </a:t>
            </a:r>
            <a:r>
              <a:rPr lang="vi-VN" sz="1800" dirty="0" smtClean="0">
                <a:solidFill>
                  <a:srgbClr val="535354"/>
                </a:solidFill>
              </a:rPr>
              <a:t>pilot</a:t>
            </a:r>
            <a:r>
              <a:rPr lang="sr-Latn-RS" sz="1800" dirty="0" smtClean="0">
                <a:solidFill>
                  <a:srgbClr val="535354"/>
                </a:solidFill>
              </a:rPr>
              <a:t> </a:t>
            </a:r>
            <a:r>
              <a:rPr lang="vi-VN" sz="1800" dirty="0" smtClean="0">
                <a:solidFill>
                  <a:srgbClr val="535354"/>
                </a:solidFill>
              </a:rPr>
              <a:t>istraživanje).</a:t>
            </a:r>
            <a:endParaRPr lang="sr-Latn-RS" sz="1800" dirty="0" smtClean="0">
              <a:solidFill>
                <a:srgbClr val="535354"/>
              </a:solidFill>
            </a:endParaRPr>
          </a:p>
          <a:p>
            <a:pPr>
              <a:buNone/>
            </a:pPr>
            <a:endParaRPr lang="vi-VN" sz="1800" dirty="0">
              <a:solidFill>
                <a:srgbClr val="53535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sz="2000" b="1" dirty="0" smtClean="0">
                <a:solidFill>
                  <a:srgbClr val="FF0000"/>
                </a:solidFill>
              </a:rPr>
              <a:t> </a:t>
            </a:r>
            <a:r>
              <a:rPr lang="vi-VN" sz="2000" b="1" dirty="0">
                <a:solidFill>
                  <a:srgbClr val="FF0000"/>
                </a:solidFill>
              </a:rPr>
              <a:t>2012. </a:t>
            </a:r>
            <a:r>
              <a:rPr lang="vi-VN" sz="2000" dirty="0">
                <a:solidFill>
                  <a:srgbClr val="535354"/>
                </a:solidFill>
              </a:rPr>
              <a:t>- </a:t>
            </a:r>
            <a:r>
              <a:rPr lang="vi-VN" sz="2000" i="1" dirty="0">
                <a:solidFill>
                  <a:srgbClr val="535354"/>
                </a:solidFill>
              </a:rPr>
              <a:t>Verification of EU conformity of the Croatian </a:t>
            </a:r>
            <a:r>
              <a:rPr lang="vi-VN" sz="2000" i="1" dirty="0" smtClean="0">
                <a:solidFill>
                  <a:srgbClr val="535354"/>
                </a:solidFill>
              </a:rPr>
              <a:t>FADN</a:t>
            </a:r>
            <a:r>
              <a:rPr lang="sr-Latn-RS" sz="2000" i="1" dirty="0" smtClean="0">
                <a:solidFill>
                  <a:srgbClr val="535354"/>
                </a:solidFill>
              </a:rPr>
              <a:t> </a:t>
            </a:r>
            <a:r>
              <a:rPr lang="vi-VN" sz="2000" i="1" dirty="0" smtClean="0">
                <a:solidFill>
                  <a:srgbClr val="535354"/>
                </a:solidFill>
              </a:rPr>
              <a:t>IPA </a:t>
            </a:r>
            <a:r>
              <a:rPr lang="vi-VN" sz="2000" i="1" dirty="0">
                <a:solidFill>
                  <a:srgbClr val="535354"/>
                </a:solidFill>
              </a:rPr>
              <a:t>TAIB 2008 2008 FFRAC Programme</a:t>
            </a:r>
          </a:p>
          <a:p>
            <a:pPr>
              <a:buNone/>
            </a:pPr>
            <a:r>
              <a:rPr lang="sr-Latn-RS" sz="2000" dirty="0" smtClean="0">
                <a:solidFill>
                  <a:srgbClr val="535354"/>
                </a:solidFill>
              </a:rPr>
              <a:t>     </a:t>
            </a:r>
            <a:r>
              <a:rPr lang="vi-VN" sz="2000" dirty="0" smtClean="0">
                <a:solidFill>
                  <a:srgbClr val="535354"/>
                </a:solidFill>
              </a:rPr>
              <a:t>Projekt </a:t>
            </a:r>
            <a:r>
              <a:rPr lang="vi-VN" sz="2000" dirty="0">
                <a:solidFill>
                  <a:srgbClr val="535354"/>
                </a:solidFill>
              </a:rPr>
              <a:t>je </a:t>
            </a:r>
            <a:r>
              <a:rPr lang="sr-Latn-RS" sz="2000" dirty="0" smtClean="0">
                <a:solidFill>
                  <a:srgbClr val="535354"/>
                </a:solidFill>
              </a:rPr>
              <a:t>s</a:t>
            </a:r>
            <a:r>
              <a:rPr lang="vi-VN" sz="2000" dirty="0" smtClean="0">
                <a:solidFill>
                  <a:srgbClr val="535354"/>
                </a:solidFill>
              </a:rPr>
              <a:t>provođen </a:t>
            </a:r>
            <a:r>
              <a:rPr lang="vi-VN" sz="2000" dirty="0">
                <a:solidFill>
                  <a:srgbClr val="535354"/>
                </a:solidFill>
              </a:rPr>
              <a:t>u svrhu </a:t>
            </a:r>
            <a:r>
              <a:rPr lang="vi-VN" sz="2000" dirty="0" smtClean="0">
                <a:solidFill>
                  <a:srgbClr val="535354"/>
                </a:solidFill>
              </a:rPr>
              <a:t>daljeg </a:t>
            </a:r>
            <a:r>
              <a:rPr lang="vi-VN" sz="2000" dirty="0">
                <a:solidFill>
                  <a:srgbClr val="535354"/>
                </a:solidFill>
              </a:rPr>
              <a:t>jačanja postojećeg </a:t>
            </a:r>
            <a:r>
              <a:rPr lang="vi-VN" sz="2000" i="1" dirty="0">
                <a:solidFill>
                  <a:srgbClr val="535354"/>
                </a:solidFill>
              </a:rPr>
              <a:t>FADN</a:t>
            </a:r>
            <a:r>
              <a:rPr lang="vi-VN" sz="2000" dirty="0">
                <a:solidFill>
                  <a:srgbClr val="535354"/>
                </a:solidFill>
              </a:rPr>
              <a:t> </a:t>
            </a:r>
            <a:r>
              <a:rPr lang="vi-VN" sz="2000" dirty="0" smtClean="0">
                <a:solidFill>
                  <a:srgbClr val="535354"/>
                </a:solidFill>
              </a:rPr>
              <a:t>s</a:t>
            </a:r>
            <a:r>
              <a:rPr lang="sr-Latn-RS" sz="2000" dirty="0" smtClean="0">
                <a:solidFill>
                  <a:srgbClr val="535354"/>
                </a:solidFill>
              </a:rPr>
              <a:t>istema </a:t>
            </a:r>
            <a:r>
              <a:rPr lang="vi-VN" sz="2000" dirty="0" smtClean="0">
                <a:solidFill>
                  <a:srgbClr val="535354"/>
                </a:solidFill>
              </a:rPr>
              <a:t>u </a:t>
            </a:r>
            <a:r>
              <a:rPr lang="vi-VN" sz="2000" dirty="0">
                <a:solidFill>
                  <a:srgbClr val="535354"/>
                </a:solidFill>
              </a:rPr>
              <a:t>skladu sa</a:t>
            </a:r>
          </a:p>
          <a:p>
            <a:pPr>
              <a:buNone/>
            </a:pPr>
            <a:r>
              <a:rPr lang="sr-Latn-RS" sz="2000" dirty="0" smtClean="0">
                <a:solidFill>
                  <a:srgbClr val="535354"/>
                </a:solidFill>
              </a:rPr>
              <a:t>     </a:t>
            </a:r>
            <a:r>
              <a:rPr lang="vi-VN" sz="2000" dirty="0" smtClean="0">
                <a:solidFill>
                  <a:srgbClr val="535354"/>
                </a:solidFill>
              </a:rPr>
              <a:t>zahtevima </a:t>
            </a:r>
            <a:r>
              <a:rPr lang="vi-VN" sz="2000" dirty="0">
                <a:solidFill>
                  <a:srgbClr val="535354"/>
                </a:solidFill>
              </a:rPr>
              <a:t>EU, povećanja kvalitete prikupljanja i obrade poljoprivrednih podataka </a:t>
            </a:r>
            <a:r>
              <a:rPr lang="vi-VN" sz="2000" dirty="0" smtClean="0">
                <a:solidFill>
                  <a:srgbClr val="535354"/>
                </a:solidFill>
              </a:rPr>
              <a:t>kako</a:t>
            </a:r>
            <a:r>
              <a:rPr lang="sr-Latn-RS" sz="2000" dirty="0" smtClean="0">
                <a:solidFill>
                  <a:srgbClr val="535354"/>
                </a:solidFill>
              </a:rPr>
              <a:t> </a:t>
            </a:r>
            <a:r>
              <a:rPr lang="vi-VN" sz="2000" dirty="0" smtClean="0">
                <a:solidFill>
                  <a:srgbClr val="535354"/>
                </a:solidFill>
              </a:rPr>
              <a:t>bi </a:t>
            </a:r>
            <a:r>
              <a:rPr lang="vi-VN" sz="2000" dirty="0">
                <a:solidFill>
                  <a:srgbClr val="535354"/>
                </a:solidFill>
              </a:rPr>
              <a:t>se omogućila priprema kvalitetnih </a:t>
            </a:r>
            <a:r>
              <a:rPr lang="vi-VN" sz="2000" dirty="0" smtClean="0">
                <a:solidFill>
                  <a:srgbClr val="535354"/>
                </a:solidFill>
              </a:rPr>
              <a:t>izv</a:t>
            </a:r>
            <a:r>
              <a:rPr lang="sr-Latn-RS" sz="2000" dirty="0" smtClean="0">
                <a:solidFill>
                  <a:srgbClr val="535354"/>
                </a:solidFill>
              </a:rPr>
              <a:t>eštaja </a:t>
            </a:r>
            <a:r>
              <a:rPr lang="vi-VN" sz="2000" dirty="0" smtClean="0">
                <a:solidFill>
                  <a:srgbClr val="535354"/>
                </a:solidFill>
              </a:rPr>
              <a:t>do </a:t>
            </a:r>
            <a:r>
              <a:rPr lang="vi-VN" sz="2000" dirty="0">
                <a:solidFill>
                  <a:srgbClr val="535354"/>
                </a:solidFill>
              </a:rPr>
              <a:t>ulaska RH u EU.</a:t>
            </a:r>
            <a:endParaRPr lang="en-US" sz="2000" dirty="0">
              <a:solidFill>
                <a:srgbClr val="53535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304800"/>
            <a:ext cx="3886200" cy="640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sr-Latn-RS" sz="3200" b="1" i="1" dirty="0">
                <a:solidFill>
                  <a:srgbClr val="246381"/>
                </a:solidFill>
                <a:latin typeface="+mj-lt"/>
                <a:ea typeface="+mj-ea"/>
                <a:cs typeface="+mj-cs"/>
              </a:rPr>
              <a:t>Razvoj sistema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02724"/>
            <a:ext cx="85883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263" y="304800"/>
            <a:ext cx="5035463" cy="990600"/>
          </a:xfrm>
        </p:spPr>
        <p:txBody>
          <a:bodyPr>
            <a:norm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>Specifične teme</a:t>
            </a:r>
            <a:r>
              <a:rPr lang="sr-Latn-RS" sz="3200" b="1" i="1" dirty="0" smtClean="0">
                <a:solidFill>
                  <a:srgbClr val="246381"/>
                </a:solidFill>
              </a:rPr>
              <a:t> </a:t>
            </a:r>
            <a:endParaRPr lang="sr-Latn-RS" sz="3200" b="1" i="1" dirty="0">
              <a:solidFill>
                <a:srgbClr val="24638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753600" cy="5486400"/>
          </a:xfrm>
        </p:spPr>
        <p:txBody>
          <a:bodyPr>
            <a:normAutofit/>
          </a:bodyPr>
          <a:lstStyle/>
          <a:p>
            <a:r>
              <a:rPr lang="sr-Latn-RS" sz="2800" b="1" dirty="0" smtClean="0"/>
              <a:t>FADN </a:t>
            </a:r>
            <a:r>
              <a:rPr lang="sr-Latn-RS" sz="2800" b="1" dirty="0"/>
              <a:t>u EU </a:t>
            </a:r>
            <a:r>
              <a:rPr lang="sr-Latn-RS" sz="2000" b="1" dirty="0">
                <a:solidFill>
                  <a:srgbClr val="FF0000"/>
                </a:solidFill>
              </a:rPr>
              <a:t>(Jasna Putar, Ministarstva </a:t>
            </a:r>
            <a:r>
              <a:rPr lang="sr-Latn-RS" sz="2000" b="1" dirty="0" smtClean="0">
                <a:solidFill>
                  <a:srgbClr val="FF0000"/>
                </a:solidFill>
              </a:rPr>
              <a:t>poljoprivrede</a:t>
            </a:r>
            <a:r>
              <a:rPr lang="sr-Latn-RS" sz="2000" b="1" dirty="0" smtClean="0"/>
              <a:t>)</a:t>
            </a:r>
            <a:endParaRPr lang="sr-Latn-RS" sz="2000" b="1" dirty="0" smtClean="0"/>
          </a:p>
          <a:p>
            <a:r>
              <a:rPr lang="sr-Latn-RS" sz="2800" b="1" dirty="0" smtClean="0"/>
              <a:t>Odabir </a:t>
            </a:r>
            <a:r>
              <a:rPr lang="sr-Latn-RS" sz="2800" b="1" dirty="0"/>
              <a:t>poljoprivrednih </a:t>
            </a:r>
            <a:r>
              <a:rPr lang="sr-Latn-RS" sz="2800" b="1" dirty="0" smtClean="0"/>
              <a:t>gazdinstava </a:t>
            </a:r>
            <a:r>
              <a:rPr lang="sr-Latn-RS" sz="2800" dirty="0" smtClean="0"/>
              <a:t>u </a:t>
            </a:r>
            <a:r>
              <a:rPr lang="sr-Latn-RS" sz="2800" dirty="0"/>
              <a:t>reprezentativni </a:t>
            </a:r>
            <a:r>
              <a:rPr lang="sr-Latn-RS" sz="2800" i="1" dirty="0"/>
              <a:t>FADN</a:t>
            </a:r>
            <a:r>
              <a:rPr lang="sr-Latn-RS" sz="2800" dirty="0"/>
              <a:t> </a:t>
            </a:r>
            <a:r>
              <a:rPr lang="sr-Latn-RS" sz="2800" dirty="0" smtClean="0"/>
              <a:t>uzorak </a:t>
            </a:r>
            <a:r>
              <a:rPr lang="sr-Latn-RS" sz="2000" b="1" dirty="0" smtClean="0">
                <a:solidFill>
                  <a:srgbClr val="FF0000"/>
                </a:solidFill>
              </a:rPr>
              <a:t>(Kristijan Jelaković)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r>
              <a:rPr lang="sr-Latn-RS" sz="2800" b="1" dirty="0"/>
              <a:t>Prikupljanje podataka </a:t>
            </a:r>
            <a:r>
              <a:rPr lang="sr-Latn-RS" sz="2800" b="1" dirty="0" smtClean="0"/>
              <a:t>u </a:t>
            </a:r>
            <a:r>
              <a:rPr lang="sr-Latn-RS" sz="2800" b="1" dirty="0" smtClean="0"/>
              <a:t>Hrvatskoj </a:t>
            </a:r>
            <a:r>
              <a:rPr lang="sr-Latn-RS" sz="2000" b="1" dirty="0" smtClean="0">
                <a:solidFill>
                  <a:srgbClr val="FF0000"/>
                </a:solidFill>
              </a:rPr>
              <a:t>(Mirela Matičević)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r-Latn-RS" sz="2400" dirty="0" smtClean="0"/>
              <a:t>( organizacija,metode, aktivnosti, alati i sl</a:t>
            </a:r>
            <a:r>
              <a:rPr lang="sr-Latn-RS" dirty="0" smtClean="0"/>
              <a:t>)</a:t>
            </a:r>
          </a:p>
          <a:p>
            <a:r>
              <a:rPr lang="sr-Latn-RS" sz="2800" b="1" dirty="0" smtClean="0"/>
              <a:t>Obrada podataka </a:t>
            </a:r>
            <a:r>
              <a:rPr lang="sr-Latn-RS" sz="2800" dirty="0" smtClean="0"/>
              <a:t>(proces kontrole)</a:t>
            </a:r>
          </a:p>
          <a:p>
            <a:r>
              <a:rPr lang="pl-PL" sz="2800" b="1" dirty="0"/>
              <a:t>Dostava podataka </a:t>
            </a:r>
            <a:r>
              <a:rPr lang="pl-PL" sz="2800" b="1" dirty="0" smtClean="0"/>
              <a:t>Europskoj komisiji </a:t>
            </a:r>
            <a:r>
              <a:rPr lang="pl-PL" sz="2800" dirty="0"/>
              <a:t>- Farm </a:t>
            </a:r>
            <a:r>
              <a:rPr lang="pl-PL" sz="2800" dirty="0" smtClean="0"/>
              <a:t>return</a:t>
            </a:r>
          </a:p>
          <a:p>
            <a:r>
              <a:rPr lang="sr-Latn-RS" sz="2800" b="1" dirty="0" smtClean="0"/>
              <a:t>Diseminacija </a:t>
            </a:r>
            <a:r>
              <a:rPr lang="sr-Latn-RS" sz="2800" b="1" dirty="0"/>
              <a:t>podataka </a:t>
            </a:r>
            <a:r>
              <a:rPr lang="sr-Latn-RS" sz="2000" b="1" dirty="0" smtClean="0">
                <a:solidFill>
                  <a:srgbClr val="FF0000"/>
                </a:solidFill>
              </a:rPr>
              <a:t>(Andrea </a:t>
            </a:r>
            <a:r>
              <a:rPr lang="sr-Latn-RS" sz="2000" b="1" dirty="0">
                <a:solidFill>
                  <a:srgbClr val="FF0000"/>
                </a:solidFill>
              </a:rPr>
              <a:t>Zadravec </a:t>
            </a:r>
            <a:r>
              <a:rPr lang="sr-Latn-RS" sz="2000" b="1" dirty="0" smtClean="0">
                <a:solidFill>
                  <a:srgbClr val="FF0000"/>
                </a:solidFill>
              </a:rPr>
              <a:t>Vrabec)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r>
              <a:rPr lang="sr-Latn-RS" sz="2800" b="1" dirty="0"/>
              <a:t>FADN IT </a:t>
            </a:r>
            <a:r>
              <a:rPr lang="sr-Latn-RS" sz="2800" b="1" dirty="0" smtClean="0"/>
              <a:t>baza </a:t>
            </a:r>
            <a:r>
              <a:rPr lang="sr-Latn-RS" sz="2800" b="1" dirty="0" smtClean="0"/>
              <a:t>podataka</a:t>
            </a:r>
          </a:p>
          <a:p>
            <a:r>
              <a:rPr lang="sr-Latn-RS" sz="2800" b="1" dirty="0" smtClean="0"/>
              <a:t>Upotreba </a:t>
            </a:r>
            <a:r>
              <a:rPr lang="sr-Latn-RS" sz="2800" b="1" dirty="0"/>
              <a:t>FADN </a:t>
            </a:r>
            <a:r>
              <a:rPr lang="sr-Latn-RS" sz="2800" b="1" dirty="0" smtClean="0"/>
              <a:t>podataka </a:t>
            </a:r>
            <a:r>
              <a:rPr lang="sr-Latn-RS" sz="2000" b="1" dirty="0" smtClean="0">
                <a:solidFill>
                  <a:srgbClr val="FF0000"/>
                </a:solidFill>
              </a:rPr>
              <a:t>(Krešimir </a:t>
            </a:r>
            <a:r>
              <a:rPr lang="sr-Latn-RS" sz="2000" b="1" dirty="0">
                <a:solidFill>
                  <a:srgbClr val="FF0000"/>
                </a:solidFill>
              </a:rPr>
              <a:t>Jakuš iz Ministarstva poljoprivrede-služba za statistiku i </a:t>
            </a:r>
            <a:r>
              <a:rPr lang="sr-Latn-RS" sz="2000" b="1" dirty="0" smtClean="0">
                <a:solidFill>
                  <a:srgbClr val="FF0000"/>
                </a:solidFill>
              </a:rPr>
              <a:t>analize)</a:t>
            </a:r>
            <a:endParaRPr lang="sr-Latn-RS" sz="2000" b="1" dirty="0" smtClean="0">
              <a:solidFill>
                <a:srgbClr val="FF0000"/>
              </a:solidFill>
            </a:endParaRP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4813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971800" cy="960438"/>
          </a:xfrm>
        </p:spPr>
        <p:txBody>
          <a:bodyPr>
            <a:norm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>Pravni okvir</a:t>
            </a:r>
            <a:endParaRPr lang="sr-Latn-RS" sz="3200" b="1" i="1" dirty="0">
              <a:solidFill>
                <a:srgbClr val="24638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499753"/>
              </p:ext>
            </p:extLst>
          </p:nvPr>
        </p:nvGraphicFramePr>
        <p:xfrm>
          <a:off x="304800" y="1600200"/>
          <a:ext cx="9105900" cy="21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2950"/>
                <a:gridCol w="4552950"/>
              </a:tblGrid>
              <a:tr h="723900">
                <a:tc gridSpan="2">
                  <a:txBody>
                    <a:bodyPr/>
                    <a:lstStyle/>
                    <a:p>
                      <a:r>
                        <a:rPr lang="sr-Latn-RS" sz="2800" dirty="0" smtClean="0">
                          <a:solidFill>
                            <a:schemeClr val="bg1"/>
                          </a:solidFill>
                        </a:rPr>
                        <a:t>Nacionalno zakonodavstvo</a:t>
                      </a:r>
                      <a:endParaRPr lang="sr-Latn-R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sr-Latn-RS" dirty="0" smtClean="0"/>
                        <a:t>Zakon o poljoprivredi </a:t>
                      </a:r>
                    </a:p>
                    <a:p>
                      <a:r>
                        <a:rPr lang="sr-Latn-RS" dirty="0" smtClean="0"/>
                        <a:t>(„Narodne novine”, broj 30/15)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mtClean="0"/>
                        <a:t>Član </a:t>
                      </a:r>
                      <a:r>
                        <a:rPr lang="sr-Latn-RS" dirty="0" smtClean="0"/>
                        <a:t>126</a:t>
                      </a:r>
                      <a:endParaRPr lang="sr-Latn-RS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pl-PL" dirty="0" smtClean="0"/>
                        <a:t>Pravilnik („Narodne novine”, broj</a:t>
                      </a:r>
                    </a:p>
                    <a:p>
                      <a:r>
                        <a:rPr lang="pl-PL" dirty="0" smtClean="0"/>
                        <a:t>70/13)</a:t>
                      </a:r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mtClean="0"/>
                        <a:t>Pravilnik o sustavu poljoprivrednih</a:t>
                      </a:r>
                    </a:p>
                    <a:p>
                      <a:r>
                        <a:rPr lang="sr-Latn-RS" smtClean="0"/>
                        <a:t>knjigovodstvenih podataka ( 4 izmene)</a:t>
                      </a:r>
                      <a:endParaRPr lang="sr-Latn-R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3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5181600" cy="609600"/>
          </a:xfrm>
        </p:spPr>
        <p:txBody>
          <a:bodyPr>
            <a:no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/>
            </a:r>
            <a:br>
              <a:rPr lang="sr-Latn-RS" sz="3200" b="1" i="1" dirty="0" smtClean="0">
                <a:solidFill>
                  <a:srgbClr val="246381"/>
                </a:solidFill>
              </a:rPr>
            </a:br>
            <a:r>
              <a:rPr lang="en-US" sz="3200" b="1" i="1" dirty="0" err="1" smtClean="0">
                <a:solidFill>
                  <a:srgbClr val="246381"/>
                </a:solidFill>
              </a:rPr>
              <a:t>Institucionalni</a:t>
            </a:r>
            <a:r>
              <a:rPr lang="en-US" sz="3200" b="1" i="1" dirty="0" smtClean="0">
                <a:solidFill>
                  <a:srgbClr val="246381"/>
                </a:solidFill>
              </a:rPr>
              <a:t> </a:t>
            </a:r>
            <a:r>
              <a:rPr lang="en-US" sz="3200" b="1" i="1" dirty="0" err="1">
                <a:solidFill>
                  <a:srgbClr val="246381"/>
                </a:solidFill>
              </a:rPr>
              <a:t>okvir</a:t>
            </a:r>
            <a:r>
              <a:rPr lang="en-US" sz="3200" b="1" i="1" dirty="0">
                <a:solidFill>
                  <a:srgbClr val="246381"/>
                </a:solidFill>
              </a:rPr>
              <a:t/>
            </a:r>
            <a:br>
              <a:rPr lang="en-US" sz="3200" b="1" i="1" dirty="0">
                <a:solidFill>
                  <a:srgbClr val="246381"/>
                </a:solidFill>
              </a:rPr>
            </a:br>
            <a:endParaRPr lang="sr-Latn-RS" sz="3200" b="1" i="1" dirty="0">
              <a:solidFill>
                <a:srgbClr val="24638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75876"/>
              </p:ext>
            </p:extLst>
          </p:nvPr>
        </p:nvGraphicFramePr>
        <p:xfrm>
          <a:off x="457200" y="1676400"/>
          <a:ext cx="8458200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0"/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sr-Latn-RS" sz="2400" dirty="0" smtClean="0">
                          <a:solidFill>
                            <a:schemeClr val="bg1"/>
                          </a:solidFill>
                        </a:rPr>
                        <a:t>MINISTARSTVO</a:t>
                      </a:r>
                      <a:r>
                        <a:rPr lang="sr-Latn-RS" sz="2400" baseline="0" dirty="0" smtClean="0">
                          <a:solidFill>
                            <a:schemeClr val="bg1"/>
                          </a:solidFill>
                        </a:rPr>
                        <a:t> POLJOPRIVREDE</a:t>
                      </a:r>
                      <a:endParaRPr lang="sr-Latn-R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sr-Latn-RS" dirty="0" smtClean="0"/>
                        <a:t>nadležno je telo za sprovođenje Uredbe (EZ) br. 1217/2009 i odgovorno je za</a:t>
                      </a:r>
                    </a:p>
                    <a:p>
                      <a:r>
                        <a:rPr lang="sr-Latn-RS" dirty="0" smtClean="0"/>
                        <a:t>organizaciju i stručnu sprovođenje FADN sistema</a:t>
                      </a:r>
                      <a:endParaRPr lang="sr-Latn-RS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donošenje nacionalnog zakonodavnog okvira</a:t>
                      </a:r>
                      <a:endParaRPr lang="sr-Latn-RS" sz="2000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vi-VN" sz="2000" dirty="0" smtClean="0"/>
                        <a:t>praćenje i nadzor </a:t>
                      </a:r>
                      <a:r>
                        <a:rPr lang="sr-Latn-RS" sz="2000" dirty="0" smtClean="0"/>
                        <a:t>s</a:t>
                      </a:r>
                      <a:r>
                        <a:rPr lang="vi-VN" sz="2000" dirty="0" smtClean="0"/>
                        <a:t>provođenja FADN istraživanja</a:t>
                      </a:r>
                      <a:endParaRPr lang="sr-Latn-RS" sz="2000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učestvovanje u radu FADN odbora EK</a:t>
                      </a:r>
                      <a:endParaRPr lang="sr-Latn-RS" sz="2000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Učestvovanje</a:t>
                      </a:r>
                      <a:r>
                        <a:rPr lang="sr-Latn-RS" sz="2000" baseline="0" dirty="0" smtClean="0"/>
                        <a:t> </a:t>
                      </a:r>
                      <a:r>
                        <a:rPr lang="sr-Latn-RS" sz="2000" dirty="0" smtClean="0"/>
                        <a:t>u radu i administrativna podrška Nacionalnom </a:t>
                      </a:r>
                      <a:r>
                        <a:rPr lang="sr-Latn-RS" sz="2000" b="0" i="1" dirty="0" smtClean="0"/>
                        <a:t>FADN</a:t>
                      </a:r>
                      <a:r>
                        <a:rPr lang="sr-Latn-RS" sz="2000" dirty="0" smtClean="0"/>
                        <a:t> odboru</a:t>
                      </a:r>
                      <a:endParaRPr lang="sr-Latn-RS" sz="2000" dirty="0"/>
                    </a:p>
                  </a:txBody>
                  <a:tcPr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sr-Latn-RS" sz="2000" dirty="0" smtClean="0"/>
                        <a:t>koordinacija izrada analiza (praćenje poljoprivredne politike)</a:t>
                      </a:r>
                      <a:endParaRPr lang="sr-Latn-R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6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4800600" cy="1112838"/>
          </a:xfrm>
        </p:spPr>
        <p:txBody>
          <a:bodyPr>
            <a:no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>Savetodavna </a:t>
            </a:r>
            <a:r>
              <a:rPr lang="sr-Latn-RS" sz="3200" b="1" i="1" dirty="0">
                <a:solidFill>
                  <a:srgbClr val="246381"/>
                </a:solidFill>
              </a:rPr>
              <a:t>služba </a:t>
            </a:r>
            <a:r>
              <a:rPr lang="sr-Latn-RS" sz="3200" b="1" dirty="0">
                <a:solidFill>
                  <a:srgbClr val="246381"/>
                </a:solidFill>
              </a:rPr>
              <a:t>(Liaison Agency</a:t>
            </a:r>
            <a:r>
              <a:rPr lang="sr-Latn-RS" sz="3200" b="1" dirty="0" smtClean="0">
                <a:solidFill>
                  <a:srgbClr val="246381"/>
                </a:solidFill>
              </a:rPr>
              <a:t>)</a:t>
            </a:r>
            <a:endParaRPr lang="sr-Latn-RS" sz="3200" b="1" dirty="0">
              <a:solidFill>
                <a:srgbClr val="24638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3"/>
            <a:ext cx="9829800" cy="5181597"/>
          </a:xfrm>
        </p:spPr>
        <p:txBody>
          <a:bodyPr>
            <a:normAutofit fontScale="47500" lnSpcReduction="20000"/>
          </a:bodyPr>
          <a:lstStyle/>
          <a:p>
            <a:r>
              <a:rPr lang="vi-VN" sz="4200" dirty="0" smtClean="0"/>
              <a:t>odgovorna </a:t>
            </a:r>
            <a:r>
              <a:rPr lang="vi-VN" sz="4200" dirty="0"/>
              <a:t>je za izradu plana organizacije i </a:t>
            </a:r>
            <a:r>
              <a:rPr lang="sr-Latn-RS" sz="4200" dirty="0" smtClean="0"/>
              <a:t>s</a:t>
            </a:r>
            <a:r>
              <a:rPr lang="vi-VN" sz="4200" dirty="0" smtClean="0"/>
              <a:t>prov</a:t>
            </a:r>
            <a:r>
              <a:rPr lang="sr-Latn-RS" sz="4200" dirty="0" smtClean="0"/>
              <a:t>ođenje</a:t>
            </a:r>
            <a:r>
              <a:rPr lang="vi-VN" sz="4200" dirty="0" smtClean="0"/>
              <a:t> </a:t>
            </a:r>
            <a:r>
              <a:rPr lang="vi-VN" sz="4200" i="1" dirty="0"/>
              <a:t>FADN</a:t>
            </a:r>
            <a:r>
              <a:rPr lang="vi-VN" sz="4200" dirty="0"/>
              <a:t> istraživanja</a:t>
            </a:r>
            <a:r>
              <a:rPr lang="vi-VN" sz="4200" dirty="0" smtClean="0"/>
              <a:t>,</a:t>
            </a:r>
            <a:endParaRPr lang="sr-Latn-RS" sz="4200" dirty="0" smtClean="0"/>
          </a:p>
          <a:p>
            <a:r>
              <a:rPr lang="vi-VN" sz="4200" dirty="0" smtClean="0"/>
              <a:t>izradu </a:t>
            </a:r>
            <a:r>
              <a:rPr lang="vi-VN" sz="4200" dirty="0"/>
              <a:t>obrazaca i </a:t>
            </a:r>
            <a:r>
              <a:rPr lang="vi-VN" sz="4200" dirty="0" smtClean="0"/>
              <a:t>uput</a:t>
            </a:r>
            <a:r>
              <a:rPr lang="sr-Latn-RS" sz="4200" dirty="0" smtClean="0"/>
              <a:t>stava</a:t>
            </a:r>
            <a:r>
              <a:rPr lang="vi-VN" sz="4200" dirty="0" smtClean="0"/>
              <a:t>a </a:t>
            </a:r>
            <a:r>
              <a:rPr lang="vi-VN" sz="4200" dirty="0"/>
              <a:t>za prikupljanje podataka u </a:t>
            </a:r>
            <a:r>
              <a:rPr lang="vi-VN" sz="4200" i="1" dirty="0"/>
              <a:t>FADN</a:t>
            </a:r>
            <a:r>
              <a:rPr lang="vi-VN" sz="4200" dirty="0"/>
              <a:t> </a:t>
            </a:r>
            <a:r>
              <a:rPr lang="vi-VN" sz="4200" dirty="0" smtClean="0"/>
              <a:t>istraživanju,</a:t>
            </a:r>
            <a:endParaRPr lang="vi-VN" sz="4200" dirty="0"/>
          </a:p>
          <a:p>
            <a:r>
              <a:rPr lang="vi-VN" sz="4200" dirty="0" smtClean="0"/>
              <a:t>izradu </a:t>
            </a:r>
            <a:r>
              <a:rPr lang="vi-VN" sz="4200" dirty="0"/>
              <a:t>plana odabira poljoprivrednih gospodarstava u uzorak za </a:t>
            </a:r>
            <a:r>
              <a:rPr lang="vi-VN" sz="4200" i="1" dirty="0"/>
              <a:t>FADN</a:t>
            </a:r>
            <a:r>
              <a:rPr lang="vi-VN" sz="4200" dirty="0"/>
              <a:t> </a:t>
            </a:r>
            <a:r>
              <a:rPr lang="vi-VN" sz="4200" dirty="0" smtClean="0"/>
              <a:t>istraživanje</a:t>
            </a:r>
            <a:r>
              <a:rPr lang="sr-Latn-RS" sz="4200" dirty="0" smtClean="0"/>
              <a:t> </a:t>
            </a:r>
            <a:r>
              <a:rPr lang="vi-VN" sz="4200" dirty="0" smtClean="0"/>
              <a:t>(</a:t>
            </a:r>
            <a:r>
              <a:rPr lang="vi-VN" sz="4200" dirty="0"/>
              <a:t>selekcijski plan) i njegova dostava Europskoj komisiji</a:t>
            </a:r>
            <a:r>
              <a:rPr lang="vi-VN" sz="4200" dirty="0" smtClean="0"/>
              <a:t>,</a:t>
            </a:r>
            <a:endParaRPr lang="sr-Latn-RS" sz="4200" dirty="0" smtClean="0"/>
          </a:p>
          <a:p>
            <a:r>
              <a:rPr lang="vi-VN" sz="4200" dirty="0" smtClean="0"/>
              <a:t>prikupljanje </a:t>
            </a:r>
            <a:r>
              <a:rPr lang="vi-VN" sz="4200" dirty="0"/>
              <a:t>podataka na reprezentativnom uzorku poljoprivrednih </a:t>
            </a:r>
            <a:r>
              <a:rPr lang="vi-VN" sz="4200" dirty="0" smtClean="0"/>
              <a:t>gospodarstva</a:t>
            </a:r>
            <a:r>
              <a:rPr lang="sr-Latn-RS" sz="4200" dirty="0" smtClean="0"/>
              <a:t> </a:t>
            </a:r>
            <a:r>
              <a:rPr lang="vi-VN" sz="4200" dirty="0" smtClean="0"/>
              <a:t>(</a:t>
            </a:r>
            <a:r>
              <a:rPr lang="vi-VN" sz="4200" i="1" dirty="0"/>
              <a:t>FADN</a:t>
            </a:r>
            <a:r>
              <a:rPr lang="vi-VN" sz="4200" dirty="0"/>
              <a:t> uzorak),</a:t>
            </a:r>
          </a:p>
          <a:p>
            <a:r>
              <a:rPr lang="vi-VN" sz="4200" dirty="0" smtClean="0"/>
              <a:t>sklapanje </a:t>
            </a:r>
            <a:r>
              <a:rPr lang="vi-VN" sz="4200" dirty="0"/>
              <a:t>ugovora s odabranim poljoprivrednim gospodarstvima i </a:t>
            </a:r>
            <a:r>
              <a:rPr lang="sr-Latn-RS" sz="4200" dirty="0" smtClean="0"/>
              <a:t>kancelarijama</a:t>
            </a:r>
            <a:r>
              <a:rPr lang="vi-VN" sz="4200" dirty="0" smtClean="0"/>
              <a:t>,</a:t>
            </a:r>
            <a:endParaRPr lang="vi-VN" sz="4200" dirty="0"/>
          </a:p>
          <a:p>
            <a:r>
              <a:rPr lang="vi-VN" sz="4200" dirty="0" smtClean="0"/>
              <a:t>isplatu naknada poljoprivrednim g</a:t>
            </a:r>
            <a:r>
              <a:rPr lang="sr-Latn-RS" sz="4200" dirty="0" smtClean="0"/>
              <a:t>azdinstvima ( nije uvedeno)</a:t>
            </a:r>
            <a:endParaRPr lang="vi-VN" sz="4200" dirty="0"/>
          </a:p>
          <a:p>
            <a:r>
              <a:rPr lang="vi-VN" sz="4200" dirty="0" smtClean="0"/>
              <a:t>obradu </a:t>
            </a:r>
            <a:r>
              <a:rPr lang="vi-VN" sz="4200" dirty="0"/>
              <a:t>i kontrolu podataka </a:t>
            </a:r>
            <a:r>
              <a:rPr lang="vi-VN" sz="4200" i="1" dirty="0"/>
              <a:t>FADN</a:t>
            </a:r>
            <a:r>
              <a:rPr lang="vi-VN" sz="4200" dirty="0"/>
              <a:t> istraživanja,</a:t>
            </a:r>
          </a:p>
          <a:p>
            <a:r>
              <a:rPr lang="sr-Latn-RS" sz="4200" dirty="0" smtClean="0"/>
              <a:t>uređenje </a:t>
            </a:r>
            <a:r>
              <a:rPr lang="vi-VN" sz="4200" dirty="0" smtClean="0"/>
              <a:t>i </a:t>
            </a:r>
            <a:r>
              <a:rPr lang="vi-VN" sz="4200" dirty="0"/>
              <a:t>vođenje baze podataka </a:t>
            </a:r>
            <a:r>
              <a:rPr lang="vi-VN" sz="4200" i="1" dirty="0"/>
              <a:t>FADN</a:t>
            </a:r>
            <a:r>
              <a:rPr lang="vi-VN" sz="4200" dirty="0"/>
              <a:t> sustava,</a:t>
            </a:r>
          </a:p>
          <a:p>
            <a:r>
              <a:rPr lang="vi-VN" sz="4200" dirty="0" smtClean="0"/>
              <a:t>izradu </a:t>
            </a:r>
            <a:r>
              <a:rPr lang="vi-VN" sz="4200" dirty="0"/>
              <a:t>i dostavu </a:t>
            </a:r>
            <a:r>
              <a:rPr lang="vi-VN" sz="4200" dirty="0" smtClean="0"/>
              <a:t>izv</a:t>
            </a:r>
            <a:r>
              <a:rPr lang="sr-Latn-RS" sz="4200" dirty="0" smtClean="0"/>
              <a:t>eštaja</a:t>
            </a:r>
            <a:r>
              <a:rPr lang="vi-VN" sz="4200" dirty="0" smtClean="0"/>
              <a:t> </a:t>
            </a:r>
            <a:r>
              <a:rPr lang="vi-VN" sz="4200" dirty="0"/>
              <a:t>za </a:t>
            </a:r>
            <a:r>
              <a:rPr lang="vi-VN" sz="4200" dirty="0" smtClean="0"/>
              <a:t>E</a:t>
            </a:r>
            <a:r>
              <a:rPr lang="sr-Latn-RS" sz="4200" dirty="0" smtClean="0"/>
              <a:t>v</a:t>
            </a:r>
            <a:r>
              <a:rPr lang="vi-VN" sz="4200" dirty="0" smtClean="0"/>
              <a:t>ropsku </a:t>
            </a:r>
            <a:r>
              <a:rPr lang="vi-VN" sz="4200" dirty="0"/>
              <a:t>komisiju,</a:t>
            </a:r>
          </a:p>
          <a:p>
            <a:r>
              <a:rPr lang="vi-VN" sz="4200" dirty="0" smtClean="0"/>
              <a:t>izračun</a:t>
            </a:r>
            <a:r>
              <a:rPr lang="sr-Latn-RS" sz="4200" dirty="0" smtClean="0"/>
              <a:t>avanje</a:t>
            </a:r>
            <a:r>
              <a:rPr lang="vi-VN" sz="4200" dirty="0" smtClean="0"/>
              <a:t> </a:t>
            </a:r>
            <a:r>
              <a:rPr lang="vi-VN" sz="4200" dirty="0"/>
              <a:t>standardnih rezultata poljoprivrednog </a:t>
            </a:r>
            <a:r>
              <a:rPr lang="vi-VN" sz="4200" dirty="0" smtClean="0"/>
              <a:t>g</a:t>
            </a:r>
            <a:r>
              <a:rPr lang="sr-Latn-RS" sz="4200" smtClean="0"/>
              <a:t>azdin</a:t>
            </a:r>
            <a:r>
              <a:rPr lang="vi-VN" sz="4200" smtClean="0"/>
              <a:t>stva </a:t>
            </a:r>
            <a:r>
              <a:rPr lang="vi-VN" sz="4200" dirty="0"/>
              <a:t>i standardnih </a:t>
            </a:r>
            <a:r>
              <a:rPr lang="vi-VN" sz="4200" dirty="0" smtClean="0"/>
              <a:t>rezultata</a:t>
            </a:r>
            <a:r>
              <a:rPr lang="sr-Latn-RS" sz="4200" dirty="0" smtClean="0"/>
              <a:t> </a:t>
            </a:r>
            <a:r>
              <a:rPr lang="vi-VN" sz="4200" i="1" dirty="0" smtClean="0"/>
              <a:t>FADN</a:t>
            </a:r>
            <a:r>
              <a:rPr lang="vi-VN" sz="4200" dirty="0" smtClean="0"/>
              <a:t> </a:t>
            </a:r>
            <a:r>
              <a:rPr lang="vi-VN" sz="4200" dirty="0"/>
              <a:t>istraživanja,</a:t>
            </a:r>
          </a:p>
          <a:p>
            <a:r>
              <a:rPr lang="vi-VN" sz="4200" dirty="0" smtClean="0"/>
              <a:t>izradu izveštaja </a:t>
            </a:r>
            <a:r>
              <a:rPr lang="vi-VN" sz="4200" dirty="0"/>
              <a:t>o </a:t>
            </a:r>
            <a:r>
              <a:rPr lang="sr-Latn-RS" sz="4200" dirty="0" smtClean="0"/>
              <a:t>sprovođenju</a:t>
            </a:r>
            <a:r>
              <a:rPr lang="vi-VN" sz="4200" dirty="0" smtClean="0"/>
              <a:t> </a:t>
            </a:r>
            <a:r>
              <a:rPr lang="vi-VN" sz="4200" i="1" dirty="0"/>
              <a:t>FADN</a:t>
            </a:r>
            <a:r>
              <a:rPr lang="vi-VN" sz="4200" dirty="0"/>
              <a:t> istraživanja, uključujući i </a:t>
            </a:r>
            <a:r>
              <a:rPr lang="vi-VN" sz="4200" dirty="0" smtClean="0"/>
              <a:t>rezultate u</a:t>
            </a:r>
            <a:r>
              <a:rPr lang="sr-Latn-RS" sz="4200" dirty="0" smtClean="0"/>
              <a:t> </a:t>
            </a:r>
            <a:r>
              <a:rPr lang="vi-VN" sz="4200" dirty="0" smtClean="0"/>
              <a:t>zbirnom </a:t>
            </a:r>
            <a:r>
              <a:rPr lang="vi-VN" sz="4200" dirty="0"/>
              <a:t>obliku,</a:t>
            </a:r>
          </a:p>
          <a:p>
            <a:r>
              <a:rPr lang="vi-VN" sz="4200" dirty="0" smtClean="0"/>
              <a:t>izradu </a:t>
            </a:r>
            <a:r>
              <a:rPr lang="vi-VN" sz="4200" dirty="0"/>
              <a:t>individualnih izvještaja za poljoprivredna </a:t>
            </a:r>
            <a:r>
              <a:rPr lang="vi-VN" sz="4200" dirty="0" smtClean="0"/>
              <a:t>g</a:t>
            </a:r>
            <a:r>
              <a:rPr lang="sr-Latn-RS" sz="4200" dirty="0" smtClean="0"/>
              <a:t>azdinstva</a:t>
            </a:r>
            <a:r>
              <a:rPr lang="vi-VN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323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3"/>
            <a:ext cx="92583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r-Latn-RS" b="1" dirty="0">
                <a:solidFill>
                  <a:srgbClr val="FF0000"/>
                </a:solidFill>
              </a:rPr>
              <a:t>Nacionalni </a:t>
            </a:r>
            <a:r>
              <a:rPr lang="sr-Latn-RS" b="1" i="1" dirty="0">
                <a:solidFill>
                  <a:srgbClr val="FF0000"/>
                </a:solidFill>
              </a:rPr>
              <a:t>FADN</a:t>
            </a:r>
            <a:r>
              <a:rPr lang="sr-Latn-RS" b="1" dirty="0">
                <a:solidFill>
                  <a:srgbClr val="FF0000"/>
                </a:solidFill>
              </a:rPr>
              <a:t> odbor:</a:t>
            </a:r>
          </a:p>
          <a:p>
            <a:r>
              <a:rPr lang="sr-Latn-RS" dirty="0"/>
              <a:t>o</a:t>
            </a:r>
            <a:r>
              <a:rPr lang="sr-Latn-RS" dirty="0" smtClean="0"/>
              <a:t>dobrava selekcijski </a:t>
            </a:r>
            <a:r>
              <a:rPr lang="sr-Latn-RS" dirty="0"/>
              <a:t>plan,</a:t>
            </a:r>
          </a:p>
          <a:p>
            <a:r>
              <a:rPr lang="sr-Latn-RS" dirty="0" smtClean="0"/>
              <a:t>usvaja Izvestaj o sprovođenju selekcijskog </a:t>
            </a:r>
            <a:r>
              <a:rPr lang="sr-Latn-RS" dirty="0"/>
              <a:t>plana,</a:t>
            </a:r>
          </a:p>
          <a:p>
            <a:r>
              <a:rPr lang="sr-Latn-RS" dirty="0" smtClean="0"/>
              <a:t>izveštava </a:t>
            </a:r>
            <a:r>
              <a:rPr lang="sr-Latn-RS" dirty="0"/>
              <a:t>Ministarstvo o nepravilnostima unutar FADN </a:t>
            </a:r>
            <a:r>
              <a:rPr lang="sr-Latn-RS" dirty="0" smtClean="0"/>
              <a:t>sistema,</a:t>
            </a:r>
            <a:endParaRPr lang="sr-Latn-RS" dirty="0"/>
          </a:p>
          <a:p>
            <a:r>
              <a:rPr lang="sr-Latn-RS" dirty="0" smtClean="0"/>
              <a:t>razmatra druga </a:t>
            </a:r>
            <a:r>
              <a:rPr lang="sr-Latn-RS" dirty="0"/>
              <a:t>pitanja </a:t>
            </a:r>
            <a:r>
              <a:rPr lang="sr-Latn-RS" dirty="0" smtClean="0"/>
              <a:t>vezana za uspostavljanje FADN sistema.</a:t>
            </a:r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b="1" dirty="0" smtClean="0">
                <a:solidFill>
                  <a:srgbClr val="FF0000"/>
                </a:solidFill>
              </a:rPr>
              <a:t>Ostale </a:t>
            </a:r>
            <a:r>
              <a:rPr lang="sr-Latn-RS" b="1" dirty="0">
                <a:solidFill>
                  <a:srgbClr val="FF0000"/>
                </a:solidFill>
              </a:rPr>
              <a:t>institucije:</a:t>
            </a:r>
          </a:p>
          <a:p>
            <a:r>
              <a:rPr lang="sr-Latn-RS" dirty="0" smtClean="0"/>
              <a:t>poljoprivredna gazdinstva,</a:t>
            </a:r>
            <a:endParaRPr lang="sr-Latn-RS" dirty="0"/>
          </a:p>
          <a:p>
            <a:r>
              <a:rPr lang="sr-Latn-RS" dirty="0" smtClean="0"/>
              <a:t>Državni </a:t>
            </a:r>
            <a:r>
              <a:rPr lang="sr-Latn-RS" dirty="0"/>
              <a:t>zavod za statistiku,</a:t>
            </a:r>
          </a:p>
          <a:p>
            <a:r>
              <a:rPr lang="sr-Latn-RS" dirty="0" smtClean="0"/>
              <a:t>knjigovodstvene kancelarije</a:t>
            </a:r>
            <a:endParaRPr lang="sr-Latn-RS" dirty="0"/>
          </a:p>
          <a:p>
            <a:r>
              <a:rPr lang="sr-Latn-RS" dirty="0" smtClean="0"/>
              <a:t>obrazovne</a:t>
            </a:r>
            <a:r>
              <a:rPr lang="sr-Latn-RS" dirty="0"/>
              <a:t>, </a:t>
            </a:r>
            <a:r>
              <a:rPr lang="sr-Latn-RS" dirty="0" smtClean="0"/>
              <a:t>naučne </a:t>
            </a:r>
            <a:r>
              <a:rPr lang="sr-Latn-RS" dirty="0"/>
              <a:t>i stručne institucije, upravna </a:t>
            </a:r>
            <a:r>
              <a:rPr lang="sr-Latn-RS" dirty="0" smtClean="0"/>
              <a:t>tela </a:t>
            </a:r>
            <a:r>
              <a:rPr lang="sr-Latn-RS" dirty="0"/>
              <a:t>i </a:t>
            </a:r>
            <a:r>
              <a:rPr lang="sr-Latn-RS" dirty="0" smtClean="0"/>
              <a:t>ustanove koje </a:t>
            </a:r>
            <a:r>
              <a:rPr lang="sr-Latn-RS" dirty="0"/>
              <a:t>odredi Ministarstvo.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343400" cy="762000"/>
          </a:xfrm>
        </p:spPr>
        <p:txBody>
          <a:bodyPr>
            <a:noAutofit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/>
            </a:r>
            <a:br>
              <a:rPr lang="sr-Latn-RS" sz="3200" b="1" i="1" dirty="0" smtClean="0">
                <a:solidFill>
                  <a:srgbClr val="246381"/>
                </a:solidFill>
              </a:rPr>
            </a:br>
            <a:r>
              <a:rPr lang="en-US" sz="3200" b="1" i="1" dirty="0" err="1" smtClean="0">
                <a:solidFill>
                  <a:srgbClr val="246381"/>
                </a:solidFill>
              </a:rPr>
              <a:t>Institucionalni</a:t>
            </a:r>
            <a:r>
              <a:rPr lang="en-US" sz="3200" b="1" i="1" dirty="0" smtClean="0">
                <a:solidFill>
                  <a:srgbClr val="246381"/>
                </a:solidFill>
              </a:rPr>
              <a:t> </a:t>
            </a:r>
            <a:r>
              <a:rPr lang="en-US" sz="3200" b="1" i="1" dirty="0" err="1">
                <a:solidFill>
                  <a:srgbClr val="246381"/>
                </a:solidFill>
              </a:rPr>
              <a:t>okvir</a:t>
            </a:r>
            <a:r>
              <a:rPr lang="en-US" sz="3200" b="1" i="1" dirty="0">
                <a:solidFill>
                  <a:srgbClr val="246381"/>
                </a:solidFill>
              </a:rPr>
              <a:t/>
            </a:r>
            <a:br>
              <a:rPr lang="en-US" sz="3200" b="1" i="1" dirty="0">
                <a:solidFill>
                  <a:srgbClr val="246381"/>
                </a:solidFill>
              </a:rPr>
            </a:br>
            <a:endParaRPr lang="sr-Latn-RS" sz="3200" b="1" i="1" dirty="0">
              <a:solidFill>
                <a:srgbClr val="2463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" y="228600"/>
            <a:ext cx="4876800" cy="1036638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200" b="1" i="1" dirty="0" smtClean="0">
                <a:solidFill>
                  <a:srgbClr val="246381"/>
                </a:solidFill>
              </a:rPr>
              <a:t>Finansiranje FADN sistema</a:t>
            </a:r>
            <a:endParaRPr lang="sr-Latn-RS" sz="3200" b="1" i="1" dirty="0">
              <a:solidFill>
                <a:srgbClr val="24638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3"/>
            <a:ext cx="9753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sz="2800" b="1" dirty="0">
                <a:solidFill>
                  <a:srgbClr val="FF0000"/>
                </a:solidFill>
              </a:rPr>
              <a:t>Nacionalna sredstva – izvor državni </a:t>
            </a:r>
            <a:r>
              <a:rPr lang="sr-Latn-RS" sz="2800" b="1" dirty="0" smtClean="0">
                <a:solidFill>
                  <a:srgbClr val="FF0000"/>
                </a:solidFill>
              </a:rPr>
              <a:t>budzet</a:t>
            </a:r>
          </a:p>
          <a:p>
            <a:r>
              <a:rPr lang="sr-Latn-RS" dirty="0" smtClean="0"/>
              <a:t>A 650 133 FADN - uspostavljanje</a:t>
            </a:r>
          </a:p>
          <a:p>
            <a:r>
              <a:rPr lang="sr-Latn-RS" dirty="0" smtClean="0"/>
              <a:t>A </a:t>
            </a:r>
            <a:r>
              <a:rPr lang="sr-Latn-RS" dirty="0"/>
              <a:t>865 002 FADN </a:t>
            </a:r>
            <a:r>
              <a:rPr lang="sr-Latn-RS" dirty="0" smtClean="0"/>
              <a:t>- sprovođenje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 marL="0" indent="0">
              <a:buNone/>
            </a:pPr>
            <a:r>
              <a:rPr lang="sr-Latn-RS" sz="2800" b="1" dirty="0" smtClean="0">
                <a:solidFill>
                  <a:srgbClr val="FF0000"/>
                </a:solidFill>
              </a:rPr>
              <a:t>EU </a:t>
            </a:r>
            <a:r>
              <a:rPr lang="sr-Latn-RS" sz="2800" b="1" dirty="0">
                <a:solidFill>
                  <a:srgbClr val="FF0000"/>
                </a:solidFill>
              </a:rPr>
              <a:t>sredstva </a:t>
            </a:r>
            <a:r>
              <a:rPr lang="sr-Latn-RS" sz="2800" dirty="0"/>
              <a:t>- naknada državama članicama za svaki</a:t>
            </a:r>
          </a:p>
          <a:p>
            <a:pPr marL="0" indent="0">
              <a:buNone/>
            </a:pPr>
            <a:r>
              <a:rPr lang="sr-Latn-RS" sz="2800" dirty="0"/>
              <a:t>dostavljeni točno ispunjeni </a:t>
            </a:r>
            <a:r>
              <a:rPr lang="sr-Latn-RS" sz="2800" dirty="0" smtClean="0"/>
              <a:t>izvještaj poljoprivrednika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435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DN PALETTE">
      <a:dk1>
        <a:srgbClr val="535354"/>
      </a:dk1>
      <a:lt1>
        <a:sysClr val="window" lastClr="FFFFFF"/>
      </a:lt1>
      <a:dk2>
        <a:srgbClr val="FFFFFF"/>
      </a:dk2>
      <a:lt2>
        <a:srgbClr val="FFFFFF"/>
      </a:lt2>
      <a:accent1>
        <a:srgbClr val="246381"/>
      </a:accent1>
      <a:accent2>
        <a:srgbClr val="F5821F"/>
      </a:accent2>
      <a:accent3>
        <a:srgbClr val="959597"/>
      </a:accent3>
      <a:accent4>
        <a:srgbClr val="A6CE35"/>
      </a:accent4>
      <a:accent5>
        <a:srgbClr val="00273A"/>
      </a:accent5>
      <a:accent6>
        <a:srgbClr val="F79646"/>
      </a:accent6>
      <a:hlink>
        <a:srgbClr val="0000FF"/>
      </a:hlink>
      <a:folHlink>
        <a:srgbClr val="800080"/>
      </a:folHlink>
    </a:clrScheme>
    <a:fontScheme name="FADN font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1134</Words>
  <Application>Microsoft Office PowerPoint</Application>
  <PresentationFormat>A4 Paper (210x297 mm)</PresentationFormat>
  <Paragraphs>232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Specifične teme </vt:lpstr>
      <vt:lpstr>Pravni okvir</vt:lpstr>
      <vt:lpstr> Institucionalni okvir </vt:lpstr>
      <vt:lpstr>Savetodavna služba (Liaison Agency)</vt:lpstr>
      <vt:lpstr> Institucionalni okvir </vt:lpstr>
      <vt:lpstr>Finansiranje FADN sistema</vt:lpstr>
      <vt:lpstr>FADN istraživanje</vt:lpstr>
      <vt:lpstr>HR LIAISON AGENCY</vt:lpstr>
      <vt:lpstr>PowerPoint Presentation</vt:lpstr>
      <vt:lpstr>FADN HR vs. DG AGRI E3</vt:lpstr>
      <vt:lpstr>FADN REZULTATI</vt:lpstr>
      <vt:lpstr>IZAZOVI</vt:lpstr>
      <vt:lpstr>PREPORUKE</vt:lpstr>
      <vt:lpstr>PREPORUKE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HeadMade-11</dc:creator>
  <cp:lastModifiedBy>Mirjana</cp:lastModifiedBy>
  <cp:revision>131</cp:revision>
  <dcterms:created xsi:type="dcterms:W3CDTF">2012-10-17T18:20:39Z</dcterms:created>
  <dcterms:modified xsi:type="dcterms:W3CDTF">2015-06-08T11:21:32Z</dcterms:modified>
</cp:coreProperties>
</file>