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8"/>
  </p:handoutMasterIdLst>
  <p:sldIdLst>
    <p:sldId id="256" r:id="rId2"/>
    <p:sldId id="280" r:id="rId3"/>
    <p:sldId id="257" r:id="rId4"/>
    <p:sldId id="259" r:id="rId5"/>
    <p:sldId id="260" r:id="rId6"/>
    <p:sldId id="262" r:id="rId7"/>
    <p:sldId id="281" r:id="rId8"/>
    <p:sldId id="283" r:id="rId9"/>
    <p:sldId id="284" r:id="rId10"/>
    <p:sldId id="263" r:id="rId11"/>
    <p:sldId id="279" r:id="rId12"/>
    <p:sldId id="265" r:id="rId13"/>
    <p:sldId id="264" r:id="rId14"/>
    <p:sldId id="267" r:id="rId15"/>
    <p:sldId id="266" r:id="rId16"/>
    <p:sldId id="269" r:id="rId17"/>
    <p:sldId id="268" r:id="rId18"/>
    <p:sldId id="273" r:id="rId19"/>
    <p:sldId id="272" r:id="rId20"/>
    <p:sldId id="274" r:id="rId21"/>
    <p:sldId id="275" r:id="rId22"/>
    <p:sldId id="276" r:id="rId23"/>
    <p:sldId id="277" r:id="rId24"/>
    <p:sldId id="278" r:id="rId25"/>
    <p:sldId id="261" r:id="rId26"/>
    <p:sldId id="258" r:id="rId27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  <a:srgbClr val="01273C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1152" y="-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1928E3-811D-4638-A962-B8D9CD80ADE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Latn-RS"/>
        </a:p>
      </dgm:t>
    </dgm:pt>
    <dgm:pt modelId="{7A963F9C-840F-49FC-8078-3F5985ED92B4}">
      <dgm:prSet phldrT="[Text]" custT="1"/>
      <dgm:spPr/>
      <dgm:t>
        <a:bodyPr/>
        <a:lstStyle/>
        <a:p>
          <a:r>
            <a:rPr lang="sr-Latn-RS" sz="2000" b="1" dirty="0" smtClean="0"/>
            <a:t>Novi podaci	</a:t>
          </a:r>
          <a:endParaRPr lang="en-US" sz="2000" b="1" dirty="0"/>
        </a:p>
      </dgm:t>
    </dgm:pt>
    <dgm:pt modelId="{2931EECB-27AD-4496-8FBD-920D75A2AF7F}" type="parTrans" cxnId="{EFD44B26-F7AD-4FED-9928-3C14784835A7}">
      <dgm:prSet/>
      <dgm:spPr/>
      <dgm:t>
        <a:bodyPr/>
        <a:lstStyle/>
        <a:p>
          <a:endParaRPr lang="en-US"/>
        </a:p>
      </dgm:t>
    </dgm:pt>
    <dgm:pt modelId="{B8DD9292-7611-4F9B-892E-7AAAE003D4F5}" type="sibTrans" cxnId="{EFD44B26-F7AD-4FED-9928-3C14784835A7}">
      <dgm:prSet/>
      <dgm:spPr/>
      <dgm:t>
        <a:bodyPr/>
        <a:lstStyle/>
        <a:p>
          <a:endParaRPr lang="en-US"/>
        </a:p>
      </dgm:t>
    </dgm:pt>
    <dgm:pt modelId="{E1F23AF0-4E23-4882-9422-D74BDAF5056F}">
      <dgm:prSet phldrT="[Text]" custT="1"/>
      <dgm:spPr/>
      <dgm:t>
        <a:bodyPr/>
        <a:lstStyle/>
        <a:p>
          <a:r>
            <a:rPr lang="sr-Latn-RS" sz="2000" b="1" dirty="0" smtClean="0"/>
            <a:t>Tabele</a:t>
          </a:r>
          <a:endParaRPr lang="en-US" sz="2000" b="1" dirty="0"/>
        </a:p>
      </dgm:t>
    </dgm:pt>
    <dgm:pt modelId="{ABF20F4A-B7D4-4F54-B59C-CAAEAF7A9A1F}" type="parTrans" cxnId="{5D932079-65E5-47DA-9CD0-6AEF1ABBEB5A}">
      <dgm:prSet/>
      <dgm:spPr/>
      <dgm:t>
        <a:bodyPr/>
        <a:lstStyle/>
        <a:p>
          <a:endParaRPr lang="en-US"/>
        </a:p>
      </dgm:t>
    </dgm:pt>
    <dgm:pt modelId="{9063A9AD-F290-410F-A253-12486861E2D9}" type="sibTrans" cxnId="{5D932079-65E5-47DA-9CD0-6AEF1ABBEB5A}">
      <dgm:prSet/>
      <dgm:spPr/>
      <dgm:t>
        <a:bodyPr/>
        <a:lstStyle/>
        <a:p>
          <a:endParaRPr lang="en-US"/>
        </a:p>
      </dgm:t>
    </dgm:pt>
    <dgm:pt modelId="{E6CF606B-2BB1-4152-A64C-256FC8F6A765}">
      <dgm:prSet phldrT="[Text]" custT="1"/>
      <dgm:spPr/>
      <dgm:t>
        <a:bodyPr/>
        <a:lstStyle/>
        <a:p>
          <a:r>
            <a:rPr lang="sr-Latn-RS" sz="2000" b="1" dirty="0" smtClean="0"/>
            <a:t>Obrazac/</a:t>
          </a:r>
        </a:p>
        <a:p>
          <a:r>
            <a:rPr lang="sr-Latn-RS" sz="2000" b="1" dirty="0" smtClean="0"/>
            <a:t>FADN Softver</a:t>
          </a:r>
        </a:p>
      </dgm:t>
    </dgm:pt>
    <dgm:pt modelId="{65CC86F1-3E3D-4898-B0B1-196234705E95}" type="parTrans" cxnId="{C36F9FEA-CB59-4B43-A018-4D0C62663F3C}">
      <dgm:prSet/>
      <dgm:spPr/>
      <dgm:t>
        <a:bodyPr/>
        <a:lstStyle/>
        <a:p>
          <a:endParaRPr lang="en-US"/>
        </a:p>
      </dgm:t>
    </dgm:pt>
    <dgm:pt modelId="{435EF140-B270-4029-9F31-3AF1779914A8}" type="sibTrans" cxnId="{C36F9FEA-CB59-4B43-A018-4D0C62663F3C}">
      <dgm:prSet/>
      <dgm:spPr/>
      <dgm:t>
        <a:bodyPr/>
        <a:lstStyle/>
        <a:p>
          <a:endParaRPr lang="en-US"/>
        </a:p>
      </dgm:t>
    </dgm:pt>
    <dgm:pt modelId="{1B581D73-C459-464E-B587-3916F66936F7}" type="pres">
      <dgm:prSet presAssocID="{F91928E3-811D-4638-A962-B8D9CD80ADE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3192803E-1803-4FA8-8004-8ED40982C8E6}" type="pres">
      <dgm:prSet presAssocID="{7A963F9C-840F-49FC-8078-3F5985ED92B4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A2B72B-DFB1-46D4-BAA9-3D6C722B099B}" type="pres">
      <dgm:prSet presAssocID="{B8DD9292-7611-4F9B-892E-7AAAE003D4F5}" presName="parTxOnlySpace" presStyleCnt="0"/>
      <dgm:spPr/>
    </dgm:pt>
    <dgm:pt modelId="{C6D390FC-6892-4227-A143-9F4264DCD034}" type="pres">
      <dgm:prSet presAssocID="{E1F23AF0-4E23-4882-9422-D74BDAF5056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226F1E-B96A-4147-9448-3797DB51A739}" type="pres">
      <dgm:prSet presAssocID="{9063A9AD-F290-410F-A253-12486861E2D9}" presName="parTxOnlySpace" presStyleCnt="0"/>
      <dgm:spPr/>
    </dgm:pt>
    <dgm:pt modelId="{77BEAE32-4FA3-4C9F-9395-15204DF2B0A2}" type="pres">
      <dgm:prSet presAssocID="{E6CF606B-2BB1-4152-A64C-256FC8F6A765}" presName="parTxOnly" presStyleLbl="node1" presStyleIdx="2" presStyleCnt="3" custScaleX="1198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4782C1-566F-4F44-B414-EE8860A4B484}" type="presOf" srcId="{7A963F9C-840F-49FC-8078-3F5985ED92B4}" destId="{3192803E-1803-4FA8-8004-8ED40982C8E6}" srcOrd="0" destOrd="0" presId="urn:microsoft.com/office/officeart/2005/8/layout/chevron1"/>
    <dgm:cxn modelId="{5D932079-65E5-47DA-9CD0-6AEF1ABBEB5A}" srcId="{F91928E3-811D-4638-A962-B8D9CD80ADE8}" destId="{E1F23AF0-4E23-4882-9422-D74BDAF5056F}" srcOrd="1" destOrd="0" parTransId="{ABF20F4A-B7D4-4F54-B59C-CAAEAF7A9A1F}" sibTransId="{9063A9AD-F290-410F-A253-12486861E2D9}"/>
    <dgm:cxn modelId="{C36F9FEA-CB59-4B43-A018-4D0C62663F3C}" srcId="{F91928E3-811D-4638-A962-B8D9CD80ADE8}" destId="{E6CF606B-2BB1-4152-A64C-256FC8F6A765}" srcOrd="2" destOrd="0" parTransId="{65CC86F1-3E3D-4898-B0B1-196234705E95}" sibTransId="{435EF140-B270-4029-9F31-3AF1779914A8}"/>
    <dgm:cxn modelId="{7364AE0B-A692-4B7F-B5B6-76A9B028E35A}" type="presOf" srcId="{E1F23AF0-4E23-4882-9422-D74BDAF5056F}" destId="{C6D390FC-6892-4227-A143-9F4264DCD034}" srcOrd="0" destOrd="0" presId="urn:microsoft.com/office/officeart/2005/8/layout/chevron1"/>
    <dgm:cxn modelId="{B01399DA-4883-4955-B81F-2478B3875F4D}" type="presOf" srcId="{E6CF606B-2BB1-4152-A64C-256FC8F6A765}" destId="{77BEAE32-4FA3-4C9F-9395-15204DF2B0A2}" srcOrd="0" destOrd="0" presId="urn:microsoft.com/office/officeart/2005/8/layout/chevron1"/>
    <dgm:cxn modelId="{3242362D-3348-4C55-8151-89A7C372C752}" type="presOf" srcId="{F91928E3-811D-4638-A962-B8D9CD80ADE8}" destId="{1B581D73-C459-464E-B587-3916F66936F7}" srcOrd="0" destOrd="0" presId="urn:microsoft.com/office/officeart/2005/8/layout/chevron1"/>
    <dgm:cxn modelId="{EFD44B26-F7AD-4FED-9928-3C14784835A7}" srcId="{F91928E3-811D-4638-A962-B8D9CD80ADE8}" destId="{7A963F9C-840F-49FC-8078-3F5985ED92B4}" srcOrd="0" destOrd="0" parTransId="{2931EECB-27AD-4496-8FBD-920D75A2AF7F}" sibTransId="{B8DD9292-7611-4F9B-892E-7AAAE003D4F5}"/>
    <dgm:cxn modelId="{9EF2C705-C08B-4BC5-8BDF-870660182699}" type="presParOf" srcId="{1B581D73-C459-464E-B587-3916F66936F7}" destId="{3192803E-1803-4FA8-8004-8ED40982C8E6}" srcOrd="0" destOrd="0" presId="urn:microsoft.com/office/officeart/2005/8/layout/chevron1"/>
    <dgm:cxn modelId="{D9DBAF04-5209-4010-A876-82E741AFA863}" type="presParOf" srcId="{1B581D73-C459-464E-B587-3916F66936F7}" destId="{43A2B72B-DFB1-46D4-BAA9-3D6C722B099B}" srcOrd="1" destOrd="0" presId="urn:microsoft.com/office/officeart/2005/8/layout/chevron1"/>
    <dgm:cxn modelId="{9F058CAB-B95C-4EB6-BB07-7465D71286B7}" type="presParOf" srcId="{1B581D73-C459-464E-B587-3916F66936F7}" destId="{C6D390FC-6892-4227-A143-9F4264DCD034}" srcOrd="2" destOrd="0" presId="urn:microsoft.com/office/officeart/2005/8/layout/chevron1"/>
    <dgm:cxn modelId="{C6B4EDFD-FF47-40AF-981D-CA6C38B9D6F1}" type="presParOf" srcId="{1B581D73-C459-464E-B587-3916F66936F7}" destId="{81226F1E-B96A-4147-9448-3797DB51A739}" srcOrd="3" destOrd="0" presId="urn:microsoft.com/office/officeart/2005/8/layout/chevron1"/>
    <dgm:cxn modelId="{E8ECB326-C991-4AD8-9F51-11A75839F109}" type="presParOf" srcId="{1B581D73-C459-464E-B587-3916F66936F7}" destId="{77BEAE32-4FA3-4C9F-9395-15204DF2B0A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92803E-1803-4FA8-8004-8ED40982C8E6}">
      <dsp:nvSpPr>
        <dsp:cNvPr id="0" name=""/>
        <dsp:cNvSpPr/>
      </dsp:nvSpPr>
      <dsp:spPr>
        <a:xfrm>
          <a:off x="112" y="1605071"/>
          <a:ext cx="2134641" cy="8538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b="1" kern="1200" dirty="0" smtClean="0"/>
            <a:t>Novi podaci	</a:t>
          </a:r>
          <a:endParaRPr lang="en-US" sz="2000" b="1" kern="1200" dirty="0"/>
        </a:p>
      </dsp:txBody>
      <dsp:txXfrm>
        <a:off x="112" y="1605071"/>
        <a:ext cx="2134641" cy="853856"/>
      </dsp:txXfrm>
    </dsp:sp>
    <dsp:sp modelId="{C6D390FC-6892-4227-A143-9F4264DCD034}">
      <dsp:nvSpPr>
        <dsp:cNvPr id="0" name=""/>
        <dsp:cNvSpPr/>
      </dsp:nvSpPr>
      <dsp:spPr>
        <a:xfrm>
          <a:off x="1921290" y="1605071"/>
          <a:ext cx="2134641" cy="8538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b="1" kern="1200" dirty="0" smtClean="0"/>
            <a:t>Tabele</a:t>
          </a:r>
          <a:endParaRPr lang="en-US" sz="2000" b="1" kern="1200" dirty="0"/>
        </a:p>
      </dsp:txBody>
      <dsp:txXfrm>
        <a:off x="1921290" y="1605071"/>
        <a:ext cx="2134641" cy="853856"/>
      </dsp:txXfrm>
    </dsp:sp>
    <dsp:sp modelId="{77BEAE32-4FA3-4C9F-9395-15204DF2B0A2}">
      <dsp:nvSpPr>
        <dsp:cNvPr id="0" name=""/>
        <dsp:cNvSpPr/>
      </dsp:nvSpPr>
      <dsp:spPr>
        <a:xfrm>
          <a:off x="3842468" y="1605071"/>
          <a:ext cx="2558218" cy="8538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b="1" kern="1200" dirty="0" smtClean="0"/>
            <a:t>Obrazac/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b="1" kern="1200" dirty="0" smtClean="0"/>
            <a:t>FADN Softver</a:t>
          </a:r>
        </a:p>
      </dsp:txBody>
      <dsp:txXfrm>
        <a:off x="3842468" y="1605071"/>
        <a:ext cx="2558218" cy="8538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D7C00-5B03-4102-82FA-0B31782ED49E}" type="datetimeFigureOut">
              <a:rPr lang="en-US" smtClean="0"/>
              <a:pPr/>
              <a:t>10-Feb-16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F7C00-D3A2-4DF1-AED6-1CAD9BC3D0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3851-A561-4745-80F5-9E92A04FD695}" type="datetimeFigureOut">
              <a:rPr lang="en-US" smtClean="0"/>
              <a:pPr/>
              <a:t>10-Feb-16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443B-82E9-416F-A41E-B5D89E780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621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3851-A561-4745-80F5-9E92A04FD695}" type="datetimeFigureOut">
              <a:rPr lang="en-US" smtClean="0"/>
              <a:pPr/>
              <a:t>10-Feb-16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443B-82E9-416F-A41E-B5D89E780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362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3851-A561-4745-80F5-9E92A04FD695}" type="datetimeFigureOut">
              <a:rPr lang="en-US" smtClean="0"/>
              <a:pPr/>
              <a:t>10-Feb-16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443B-82E9-416F-A41E-B5D89E780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5958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3851-A561-4745-80F5-9E92A04FD695}" type="datetimeFigureOut">
              <a:rPr lang="en-US" smtClean="0"/>
              <a:pPr/>
              <a:t>10-Feb-16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443B-82E9-416F-A41E-B5D89E780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339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3851-A561-4745-80F5-9E92A04FD695}" type="datetimeFigureOut">
              <a:rPr lang="en-US" smtClean="0"/>
              <a:pPr/>
              <a:t>10-Feb-16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443B-82E9-416F-A41E-B5D89E780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637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3851-A561-4745-80F5-9E92A04FD695}" type="datetimeFigureOut">
              <a:rPr lang="en-US" smtClean="0"/>
              <a:pPr/>
              <a:t>10-Feb-16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443B-82E9-416F-A41E-B5D89E780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3827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3851-A561-4745-80F5-9E92A04FD695}" type="datetimeFigureOut">
              <a:rPr lang="en-US" smtClean="0"/>
              <a:pPr/>
              <a:t>10-Feb-16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443B-82E9-416F-A41E-B5D89E780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728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3851-A561-4745-80F5-9E92A04FD695}" type="datetimeFigureOut">
              <a:rPr lang="en-US" smtClean="0"/>
              <a:pPr/>
              <a:t>10-Feb-16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443B-82E9-416F-A41E-B5D89E780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8328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3851-A561-4745-80F5-9E92A04FD695}" type="datetimeFigureOut">
              <a:rPr lang="en-US" smtClean="0"/>
              <a:pPr/>
              <a:t>10-Feb-16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443B-82E9-416F-A41E-B5D89E780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3067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3851-A561-4745-80F5-9E92A04FD695}" type="datetimeFigureOut">
              <a:rPr lang="en-US" smtClean="0"/>
              <a:pPr/>
              <a:t>10-Feb-16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443B-82E9-416F-A41E-B5D89E780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2204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3851-A561-4745-80F5-9E92A04FD695}" type="datetimeFigureOut">
              <a:rPr lang="en-US" smtClean="0"/>
              <a:pPr/>
              <a:t>10-Feb-16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443B-82E9-416F-A41E-B5D89E780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4503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B3851-A561-4745-80F5-9E92A04FD695}" type="datetimeFigureOut">
              <a:rPr lang="en-US" smtClean="0"/>
              <a:pPr/>
              <a:t>10-Feb-16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5443B-82E9-416F-A41E-B5D89E780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7300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eur-lex.europa.eu/en/index.html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mailto:jurlina.goran@pssnovisad.rs" TargetMode="External"/><Relationship Id="rId3" Type="http://schemas.openxmlformats.org/officeDocument/2006/relationships/hyperlink" Target="mailto:rradisic@ipn.co.rs" TargetMode="External"/><Relationship Id="rId7" Type="http://schemas.openxmlformats.org/officeDocument/2006/relationships/hyperlink" Target="mailto:natasa.stankovic@vojvodina.gov.rs" TargetMode="External"/><Relationship Id="rId2" Type="http://schemas.openxmlformats.org/officeDocument/2006/relationships/hyperlink" Target="mailto:bojan.andjelic@minpolj.gov.rs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colic@ipn.bg.ac.rs" TargetMode="External"/><Relationship Id="rId5" Type="http://schemas.openxmlformats.org/officeDocument/2006/relationships/hyperlink" Target="mailto:vedran.tomic.83@gmail.com" TargetMode="External"/><Relationship Id="rId4" Type="http://schemas.openxmlformats.org/officeDocument/2006/relationships/hyperlink" Target="mailto:nljiljanic@ipn.bg.ac.rs" TargetMode="External"/><Relationship Id="rId9" Type="http://schemas.openxmlformats.org/officeDocument/2006/relationships/hyperlink" Target="mailto:julkica.simic@vojvodina.gov.rs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7008" y="3749040"/>
            <a:ext cx="5724144" cy="1335024"/>
          </a:xfrm>
        </p:spPr>
        <p:txBody>
          <a:bodyPr>
            <a:normAutofit/>
          </a:bodyPr>
          <a:lstStyle/>
          <a:p>
            <a:r>
              <a:rPr lang="sr-Latn-RS" altLang="sr-Latn-RS" sz="3600" b="1" dirty="0">
                <a:solidFill>
                  <a:schemeClr val="bg1"/>
                </a:solidFill>
                <a:cs typeface="Arial" panose="020B0604020202020204" pitchFamily="34" charset="0"/>
              </a:rPr>
              <a:t>FADN </a:t>
            </a:r>
            <a:r>
              <a:rPr lang="en-US" altLang="sr-Latn-RS" sz="3600" b="1" dirty="0" err="1">
                <a:solidFill>
                  <a:schemeClr val="bg1"/>
                </a:solidFill>
                <a:cs typeface="Arial" panose="020B0604020202020204" pitchFamily="34" charset="0"/>
              </a:rPr>
              <a:t>Prikupljanje</a:t>
            </a:r>
            <a:r>
              <a:rPr lang="en-US" altLang="sr-Latn-RS" sz="36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sr-Latn-RS" sz="3600" b="1" dirty="0" err="1">
                <a:solidFill>
                  <a:schemeClr val="bg1"/>
                </a:solidFill>
                <a:cs typeface="Arial" panose="020B0604020202020204" pitchFamily="34" charset="0"/>
              </a:rPr>
              <a:t>podataka</a:t>
            </a:r>
            <a:r>
              <a:rPr lang="sr-Latn-RS" altLang="sr-Latn-RS" sz="3600" b="1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r-Latn-RS" altLang="sr-Latn-RS" sz="36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r-Latn-RS" altLang="sr-Latn-RS" sz="3600" b="1" dirty="0">
                <a:solidFill>
                  <a:schemeClr val="bg1"/>
                </a:solidFill>
                <a:cs typeface="Arial" panose="020B0604020202020204" pitchFamily="34" charset="0"/>
              </a:rPr>
              <a:t>Februar 2016</a:t>
            </a:r>
            <a:r>
              <a:rPr lang="en-US" altLang="sr-Latn-RS" sz="36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sr-Latn-RS" altLang="sr-Latn-RS" sz="3600" b="1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en-US" sz="3600" dirty="0"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" y="5221224"/>
            <a:ext cx="85704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M</a:t>
            </a:r>
            <a:r>
              <a:rPr lang="sr-Latn-RS" sz="2200" dirty="0" smtClean="0">
                <a:solidFill>
                  <a:schemeClr val="bg1"/>
                </a:solidFill>
              </a:rPr>
              <a:t>r Mirjana Bojčevski, Ministarstvo poljoprivrede i zaštite životne sredine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718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74286"/>
            <a:ext cx="7114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altLang="sr-Latn-RS" sz="2800" b="1" dirty="0">
                <a:solidFill>
                  <a:srgbClr val="FF0000"/>
                </a:solidFill>
              </a:rPr>
              <a:t>Ko određuje šta će se prikupljati od podataka?</a:t>
            </a:r>
            <a:endParaRPr lang="sr-Latn-R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61544" y="1313688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sr-Latn-RS" b="1" dirty="0" smtClean="0"/>
              <a:t>Na</a:t>
            </a:r>
            <a:r>
              <a:rPr lang="sr-Latn-RS" altLang="sr-Latn-RS" b="1" dirty="0" smtClean="0"/>
              <a:t>cionalna koordinaciona grupa </a:t>
            </a:r>
            <a:r>
              <a:rPr lang="sr-Latn-RS" altLang="sr-Latn-RS" dirty="0" smtClean="0"/>
              <a:t>– šta će se prikupljati</a:t>
            </a:r>
            <a:endParaRPr lang="en-US" altLang="sr-Latn-RS" dirty="0" smtClean="0"/>
          </a:p>
          <a:p>
            <a:r>
              <a:rPr lang="sr-Latn-RS" altLang="sr-Latn-RS" dirty="0" smtClean="0"/>
              <a:t>Podaci neophodni za FADN, kao i način njihovog objavljivanja Evropskoj Uniji definisani su Uredbom Evropske komisije br. 385/2012</a:t>
            </a:r>
          </a:p>
          <a:p>
            <a:r>
              <a:rPr lang="sr-Latn-RS" altLang="sr-Latn-RS" dirty="0" smtClean="0"/>
              <a:t>Od 2014 godine, na snagu stupa Uredba Evropske komisije br. 220/2015</a:t>
            </a:r>
          </a:p>
          <a:p>
            <a:pPr>
              <a:buFont typeface="Arial" panose="020B0604020202020204" pitchFamily="34" charset="0"/>
              <a:buNone/>
            </a:pPr>
            <a:endParaRPr lang="sr-Latn-RS" altLang="sr-Latn-RS" dirty="0" smtClean="0"/>
          </a:p>
          <a:p>
            <a:pPr>
              <a:buFont typeface="Arial" panose="020B0604020202020204" pitchFamily="34" charset="0"/>
              <a:buNone/>
            </a:pPr>
            <a:r>
              <a:rPr lang="sr-Latn-RS" altLang="sr-Latn-RS" dirty="0" smtClean="0"/>
              <a:t>	* Gde da nađemo ove uredbe? </a:t>
            </a:r>
          </a:p>
          <a:p>
            <a:pPr>
              <a:buFont typeface="Arial" panose="020B0604020202020204" pitchFamily="34" charset="0"/>
              <a:buNone/>
            </a:pPr>
            <a:r>
              <a:rPr lang="sr-Latn-RS" altLang="sr-Latn-RS" dirty="0" smtClean="0"/>
              <a:t>	</a:t>
            </a:r>
            <a:r>
              <a:rPr lang="en-US" altLang="sr-Latn-RS" dirty="0" smtClean="0">
                <a:hlinkClick r:id="rId2"/>
              </a:rPr>
              <a:t>http://eur-lex.europa.eu/en/index.htm</a:t>
            </a:r>
            <a:r>
              <a:rPr lang="sr-Latn-RS" altLang="sr-Latn-RS" dirty="0" smtClean="0"/>
              <a:t> </a:t>
            </a:r>
            <a:endParaRPr lang="en-US" altLang="sr-Latn-RS" dirty="0" smtClean="0"/>
          </a:p>
        </p:txBody>
      </p:sp>
    </p:spTree>
    <p:extLst>
      <p:ext uri="{BB962C8B-B14F-4D97-AF65-F5344CB8AC3E}">
        <p14:creationId xmlns="" xmlns:p14="http://schemas.microsoft.com/office/powerpoint/2010/main" val="401815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>
          <a:xfrm>
            <a:off x="0" y="685800"/>
            <a:ext cx="5627077" cy="609600"/>
          </a:xfrm>
        </p:spPr>
        <p:txBody>
          <a:bodyPr>
            <a:noAutofit/>
          </a:bodyPr>
          <a:lstStyle/>
          <a:p>
            <a:r>
              <a:rPr lang="en-US" altLang="en-US" sz="4000" b="1" i="1" dirty="0" smtClean="0">
                <a:solidFill>
                  <a:srgbClr val="FF0000"/>
                </a:solidFill>
              </a:rPr>
              <a:t>FADN </a:t>
            </a:r>
            <a:r>
              <a:rPr lang="sr-Latn-RS" altLang="en-US" sz="4000" b="1" i="1" dirty="0" smtClean="0">
                <a:solidFill>
                  <a:srgbClr val="FF0000"/>
                </a:solidFill>
              </a:rPr>
              <a:t>gazdinstva</a:t>
            </a:r>
            <a:endParaRPr lang="en-US" altLang="en-US" sz="4000" b="1" i="1" dirty="0">
              <a:solidFill>
                <a:srgbClr val="FF0000"/>
              </a:solidFill>
            </a:endParaRPr>
          </a:p>
        </p:txBody>
      </p:sp>
      <p:sp>
        <p:nvSpPr>
          <p:cNvPr id="26627" name="Pladsholder til indhold 2"/>
          <p:cNvSpPr>
            <a:spLocks noGrp="1"/>
          </p:cNvSpPr>
          <p:nvPr>
            <p:ph idx="1"/>
          </p:nvPr>
        </p:nvSpPr>
        <p:spPr>
          <a:xfrm>
            <a:off x="146304" y="1417320"/>
            <a:ext cx="8553196" cy="3538728"/>
          </a:xfrm>
        </p:spPr>
        <p:txBody>
          <a:bodyPr>
            <a:normAutofit/>
          </a:bodyPr>
          <a:lstStyle/>
          <a:p>
            <a:pPr marL="0" indent="0">
              <a:lnSpc>
                <a:spcPts val="1875"/>
              </a:lnSpc>
              <a:buNone/>
            </a:pPr>
            <a:r>
              <a:rPr lang="sr-Latn-RS" altLang="en-US" sz="2800" dirty="0" smtClean="0">
                <a:solidFill>
                  <a:srgbClr val="000000"/>
                </a:solidFill>
                <a:ea typeface="+mj-ea"/>
                <a:cs typeface="+mj-cs"/>
              </a:rPr>
              <a:t>Uzorak obuhvata poljoprivredna gazdinstva</a:t>
            </a:r>
            <a:endParaRPr lang="en-GB" altLang="en-US" sz="2800" dirty="0" smtClean="0">
              <a:solidFill>
                <a:srgbClr val="000000"/>
              </a:solidFill>
              <a:ea typeface="+mj-ea"/>
              <a:cs typeface="+mj-cs"/>
            </a:endParaRPr>
          </a:p>
          <a:p>
            <a:pPr>
              <a:lnSpc>
                <a:spcPts val="1875"/>
              </a:lnSpc>
            </a:pPr>
            <a:endParaRPr lang="en-GB" altLang="en-US" sz="2800" dirty="0" smtClean="0">
              <a:solidFill>
                <a:srgbClr val="000000"/>
              </a:solidFill>
              <a:ea typeface="+mj-ea"/>
              <a:cs typeface="+mj-cs"/>
            </a:endParaRPr>
          </a:p>
          <a:p>
            <a:pPr lvl="1">
              <a:lnSpc>
                <a:spcPts val="1875"/>
              </a:lnSpc>
            </a:pPr>
            <a:r>
              <a:rPr lang="sr-Latn-RS" altLang="en-US" dirty="0" smtClean="0">
                <a:solidFill>
                  <a:srgbClr val="000000"/>
                </a:solidFill>
                <a:ea typeface="+mj-ea"/>
                <a:cs typeface="+mj-cs"/>
              </a:rPr>
              <a:t>Iz različitih regiona</a:t>
            </a:r>
            <a:r>
              <a:rPr lang="sr-Cyrl-RS" altLang="en-US" dirty="0" smtClean="0">
                <a:solidFill>
                  <a:srgbClr val="000000"/>
                </a:solidFill>
                <a:ea typeface="+mj-ea"/>
                <a:cs typeface="+mj-cs"/>
              </a:rPr>
              <a:t> </a:t>
            </a:r>
            <a:endParaRPr lang="en-GB" altLang="en-US" dirty="0" smtClean="0">
              <a:solidFill>
                <a:srgbClr val="000000"/>
              </a:solidFill>
              <a:ea typeface="+mj-ea"/>
              <a:cs typeface="+mj-cs"/>
            </a:endParaRPr>
          </a:p>
          <a:p>
            <a:pPr lvl="1">
              <a:lnSpc>
                <a:spcPts val="1875"/>
              </a:lnSpc>
            </a:pPr>
            <a:r>
              <a:rPr lang="sr-Latn-RS" altLang="en-US" dirty="0" smtClean="0">
                <a:solidFill>
                  <a:srgbClr val="000000"/>
                </a:solidFill>
                <a:ea typeface="+mj-ea"/>
                <a:cs typeface="+mj-cs"/>
              </a:rPr>
              <a:t>Različite veličine</a:t>
            </a:r>
            <a:r>
              <a:rPr lang="en-GB" altLang="en-US" dirty="0" smtClean="0">
                <a:solidFill>
                  <a:srgbClr val="000000"/>
                </a:solidFill>
                <a:ea typeface="+mj-ea"/>
                <a:cs typeface="+mj-cs"/>
              </a:rPr>
              <a:t> </a:t>
            </a:r>
          </a:p>
          <a:p>
            <a:pPr lvl="1">
              <a:lnSpc>
                <a:spcPts val="1875"/>
              </a:lnSpc>
            </a:pPr>
            <a:r>
              <a:rPr lang="sr-Latn-RS" altLang="en-US" dirty="0" smtClean="0">
                <a:solidFill>
                  <a:srgbClr val="000000"/>
                </a:solidFill>
                <a:ea typeface="+mj-ea"/>
                <a:cs typeface="+mj-cs"/>
              </a:rPr>
              <a:t>Različitih tipova poljoprivredne proizvodnje</a:t>
            </a:r>
            <a:endParaRPr lang="en-GB" altLang="en-US" dirty="0">
              <a:solidFill>
                <a:srgbClr val="00000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05475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480" y="1213008"/>
            <a:ext cx="73426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altLang="sr-Latn-RS" sz="2400" dirty="0"/>
              <a:t>FADN podatke u Srbiji </a:t>
            </a:r>
            <a:r>
              <a:rPr lang="sr-Latn-RS" altLang="sr-Latn-RS" sz="2400" b="1" dirty="0"/>
              <a:t>prikupljaju savetodavci </a:t>
            </a:r>
            <a:r>
              <a:rPr lang="sr-Latn-RS" altLang="sr-Latn-RS" sz="2400" dirty="0"/>
              <a:t>(i druga stalno zaposlena lica srodne struke) </a:t>
            </a:r>
            <a:r>
              <a:rPr lang="sr-Latn-RS" altLang="sr-Latn-RS" sz="2400" b="1" dirty="0"/>
              <a:t>iz 33 poljoprivredne stručne (savetodavne) službe</a:t>
            </a:r>
            <a:r>
              <a:rPr lang="sr-Latn-RS" altLang="sr-Latn-RS" sz="2400" dirty="0"/>
              <a:t> uz pomoć obrazaca prilagođenih za tu svrhu.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67512"/>
            <a:ext cx="5769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altLang="sr-Latn-RS" sz="2800" b="1" dirty="0">
                <a:solidFill>
                  <a:srgbClr val="FF0000"/>
                </a:solidFill>
              </a:rPr>
              <a:t>Ko </a:t>
            </a:r>
            <a:r>
              <a:rPr lang="sr-Latn-RS" altLang="sr-Latn-RS" sz="2800" b="1" dirty="0" smtClean="0">
                <a:solidFill>
                  <a:srgbClr val="FF0000"/>
                </a:solidFill>
              </a:rPr>
              <a:t>prikuplja podatke?</a:t>
            </a:r>
            <a:endParaRPr lang="sr-Latn-RS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Vlada\Pictures\ZLATIBOR 2013\january2013 0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3551809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Vlada\Pictures\ZLATIBOR 2013\january2013 0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456" y="3523234"/>
            <a:ext cx="3505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728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829" y="885182"/>
            <a:ext cx="55384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altLang="sr-Latn-RS" sz="2800" b="1" dirty="0">
                <a:solidFill>
                  <a:srgbClr val="FF0000"/>
                </a:solidFill>
              </a:rPr>
              <a:t>Za koji period se prikupljaju podaci?</a:t>
            </a:r>
            <a:endParaRPr lang="sr-Latn-R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33400" y="1627632"/>
            <a:ext cx="7495032" cy="40413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dirty="0" smtClean="0"/>
              <a:t>Podaci se prikupljaju za celu obračunsku godinu (u Srbiji - kalendarska godina).</a:t>
            </a:r>
          </a:p>
        </p:txBody>
      </p:sp>
      <p:pic>
        <p:nvPicPr>
          <p:cNvPr id="4" name="Picture 2" descr="The Whole Year Calendar For 20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19400"/>
            <a:ext cx="35052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0227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779" y="665726"/>
            <a:ext cx="54327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altLang="sr-Latn-RS" sz="2800" b="1" dirty="0">
                <a:solidFill>
                  <a:srgbClr val="FF0000"/>
                </a:solidFill>
              </a:rPr>
              <a:t>Na koji način se prikupljaju podaci?</a:t>
            </a:r>
            <a:endParaRPr lang="sr-Latn-RS" sz="28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6616" y="2136339"/>
            <a:ext cx="75986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altLang="sr-Latn-RS" sz="2400" b="1" dirty="0"/>
              <a:t>Računovodstvo </a:t>
            </a:r>
            <a:r>
              <a:rPr lang="sr-Latn-RS" altLang="sr-Latn-RS" sz="2400" dirty="0"/>
              <a:t> - U zemljama u kojima postoji knjigovodstvo na poljoprivrednim gazdinstvima podaci se dobijaju direktno iz knjigovodstva.</a:t>
            </a:r>
          </a:p>
          <a:p>
            <a:r>
              <a:rPr lang="sr-Latn-RS" altLang="sr-Latn-RS" sz="2400" b="1" dirty="0"/>
              <a:t>Beleženje podataka na poljoprivrednom gazdinstvu - </a:t>
            </a:r>
            <a:r>
              <a:rPr lang="sr-Latn-RS" altLang="sr-Latn-RS" sz="2400" dirty="0"/>
              <a:t>U Srbiji je proces prikupljanja podataka prilagođen činjenici da na većini gazdinstava ne postoji knjigovodstvo. Podaci se prikupljaju uz pomoć posebno dizajniranih obrazaca.</a:t>
            </a:r>
          </a:p>
        </p:txBody>
      </p:sp>
    </p:spTree>
    <p:extLst>
      <p:ext uri="{BB962C8B-B14F-4D97-AF65-F5344CB8AC3E}">
        <p14:creationId xmlns="" xmlns:p14="http://schemas.microsoft.com/office/powerpoint/2010/main" val="2035856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3152" y="512064"/>
            <a:ext cx="5541264" cy="6126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altLang="sr-Latn-RS" sz="2800" b="1" dirty="0" smtClean="0">
                <a:solidFill>
                  <a:srgbClr val="FF0000"/>
                </a:solidFill>
                <a:latin typeface="+mn-lt"/>
              </a:rPr>
              <a:t>Na koji način se prikupljaju podaci?</a:t>
            </a:r>
            <a:endParaRPr lang="en-US" altLang="sr-Latn-RS" sz="28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7675" y="1600200"/>
            <a:ext cx="7644765" cy="3429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altLang="sr-Latn-RS" smtClean="0"/>
              <a:t>Kada prikupljamo podatke sa novih gazdinstava</a:t>
            </a:r>
            <a:endParaRPr lang="en-US" altLang="sr-Latn-R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3981450"/>
            <a:ext cx="73342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47675" y="1600200"/>
            <a:ext cx="8229600" cy="3429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altLang="sr-Latn-RS" smtClean="0"/>
              <a:t>Kada prikupljamo podatke sa novih gazdinstava</a:t>
            </a:r>
            <a:endParaRPr lang="en-US" altLang="sr-Latn-R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138" y="3465576"/>
            <a:ext cx="3779837" cy="676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493" y="4236276"/>
            <a:ext cx="338296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642616" y="5029200"/>
            <a:ext cx="4809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sr-Latn-RS" altLang="sr-Latn-RS" dirty="0">
                <a:latin typeface="Arial" pitchFamily="34" charset="0"/>
              </a:rPr>
              <a:t>*</a:t>
            </a:r>
            <a:r>
              <a:rPr lang="sr-Latn-RS" altLang="sr-Latn-RS" dirty="0"/>
              <a:t>Prikupljanje podataka se bazira na proceni</a:t>
            </a:r>
            <a:endParaRPr lang="en-US" altLang="sr-Latn-RS" dirty="0"/>
          </a:p>
        </p:txBody>
      </p:sp>
    </p:spTree>
    <p:extLst>
      <p:ext uri="{BB962C8B-B14F-4D97-AF65-F5344CB8AC3E}">
        <p14:creationId xmlns="" xmlns:p14="http://schemas.microsoft.com/office/powerpoint/2010/main" val="776547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898" y="537710"/>
            <a:ext cx="54580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sr-Latn-RS" altLang="sr-Latn-RS" sz="2800" b="1" dirty="0">
                <a:solidFill>
                  <a:srgbClr val="FF0000"/>
                </a:solidFill>
              </a:rPr>
              <a:t>Na koji način se prikupljaju podaci?</a:t>
            </a:r>
            <a:endParaRPr lang="en-US" altLang="sr-Latn-RS" sz="2800" b="1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69" y="3919537"/>
            <a:ext cx="7815263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4898" y="1505635"/>
            <a:ext cx="72960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altLang="sr-Latn-RS" sz="2400" dirty="0"/>
              <a:t>Kada prikupljamo podatke sa gazdinstava uključenih prethodne godine</a:t>
            </a:r>
            <a:endParaRPr lang="en-US" altLang="sr-Latn-RS" sz="24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69" y="4071937"/>
            <a:ext cx="7815263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urved Down Arrow 8"/>
          <p:cNvSpPr/>
          <p:nvPr/>
        </p:nvSpPr>
        <p:spPr>
          <a:xfrm>
            <a:off x="2971801" y="3382963"/>
            <a:ext cx="1225295" cy="73183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Down Arrow 9"/>
          <p:cNvSpPr/>
          <p:nvPr/>
        </p:nvSpPr>
        <p:spPr>
          <a:xfrm>
            <a:off x="4197097" y="3382963"/>
            <a:ext cx="1325880" cy="73183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Down Arrow 12"/>
          <p:cNvSpPr/>
          <p:nvPr/>
        </p:nvSpPr>
        <p:spPr>
          <a:xfrm>
            <a:off x="5522977" y="3382962"/>
            <a:ext cx="1207007" cy="73183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Down Arrow 13"/>
          <p:cNvSpPr/>
          <p:nvPr/>
        </p:nvSpPr>
        <p:spPr>
          <a:xfrm>
            <a:off x="6632575" y="3382963"/>
            <a:ext cx="1322705" cy="73183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ight Brace 14"/>
          <p:cNvSpPr/>
          <p:nvPr/>
        </p:nvSpPr>
        <p:spPr>
          <a:xfrm rot="5400000">
            <a:off x="5349239" y="2693098"/>
            <a:ext cx="533401" cy="5062727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2089468" y="5552916"/>
            <a:ext cx="58658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Myriad Pro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Myriad Pro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Myriad Pro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Myriad Pro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RS" altLang="sr-Latn-RS" sz="1800" dirty="0">
                <a:latin typeface="Arial" pitchFamily="34" charset="0"/>
              </a:rPr>
              <a:t>* </a:t>
            </a:r>
            <a:r>
              <a:rPr lang="sr-Latn-RS" altLang="sr-Latn-RS" sz="1800" dirty="0">
                <a:latin typeface="+mn-lt"/>
              </a:rPr>
              <a:t>Prikupljanje podataka se bazira na vođenju evidencije na poljoprivrednom gazdinstvu</a:t>
            </a:r>
            <a:endParaRPr lang="en-US" altLang="sr-Latn-RS" sz="180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088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694" y="482846"/>
            <a:ext cx="5450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sr-Latn-RS" sz="2800" b="1" dirty="0" err="1">
                <a:solidFill>
                  <a:srgbClr val="FF0000"/>
                </a:solidFill>
              </a:rPr>
              <a:t>Prikupljanje</a:t>
            </a:r>
            <a:r>
              <a:rPr lang="en-US" altLang="sr-Latn-RS" sz="2800" b="1" dirty="0">
                <a:solidFill>
                  <a:srgbClr val="FF0000"/>
                </a:solidFill>
              </a:rPr>
              <a:t> </a:t>
            </a:r>
            <a:r>
              <a:rPr lang="en-US" altLang="sr-Latn-RS" sz="2800" b="1" dirty="0" err="1">
                <a:solidFill>
                  <a:srgbClr val="FF0000"/>
                </a:solidFill>
              </a:rPr>
              <a:t>podataka</a:t>
            </a:r>
            <a:r>
              <a:rPr lang="en-US" altLang="sr-Latn-RS" sz="2800" b="1" dirty="0">
                <a:solidFill>
                  <a:srgbClr val="FF0000"/>
                </a:solidFill>
              </a:rPr>
              <a:t> 201</a:t>
            </a:r>
            <a:r>
              <a:rPr lang="sr-Latn-RS" altLang="sr-Latn-RS" sz="2800" b="1" dirty="0">
                <a:solidFill>
                  <a:srgbClr val="FF0000"/>
                </a:solidFill>
              </a:rPr>
              <a:t>5</a:t>
            </a:r>
            <a:r>
              <a:rPr lang="en-US" altLang="sr-Latn-RS" sz="2800" b="1" dirty="0">
                <a:solidFill>
                  <a:srgbClr val="FF0000"/>
                </a:solidFill>
              </a:rPr>
              <a:t>. </a:t>
            </a:r>
            <a:r>
              <a:rPr lang="en-US" altLang="sr-Latn-RS" sz="2800" b="1" dirty="0" err="1">
                <a:solidFill>
                  <a:srgbClr val="FF0000"/>
                </a:solidFill>
              </a:rPr>
              <a:t>godine</a:t>
            </a:r>
            <a:endParaRPr lang="sr-Latn-RS" sz="28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sr-Latn-RS" dirty="0" smtClean="0"/>
              <a:t>Od </a:t>
            </a:r>
            <a:r>
              <a:rPr lang="en-US" altLang="sr-Latn-RS" dirty="0" err="1" smtClean="0"/>
              <a:t>po</a:t>
            </a:r>
            <a:r>
              <a:rPr lang="sr-Latn-RS" altLang="sr-Latn-RS" dirty="0" smtClean="0"/>
              <a:t>četka 2015. godine primenjujemo novu regulativu CR 220/2015</a:t>
            </a:r>
          </a:p>
          <a:p>
            <a:endParaRPr lang="sr-Latn-RS" altLang="sr-Latn-RS" dirty="0" smtClean="0"/>
          </a:p>
          <a:p>
            <a:r>
              <a:rPr lang="sr-Latn-RS" altLang="sr-Latn-RS" dirty="0" smtClean="0"/>
              <a:t>Šta to praktično znači?</a:t>
            </a:r>
          </a:p>
          <a:p>
            <a:endParaRPr lang="sr-Latn-RS" altLang="sr-Latn-RS" dirty="0" smtClean="0"/>
          </a:p>
          <a:p>
            <a:r>
              <a:rPr lang="sr-Latn-RS" altLang="sr-Latn-RS" dirty="0" smtClean="0"/>
              <a:t>Usaglašavamo propis, </a:t>
            </a:r>
            <a:r>
              <a:rPr lang="sr-Latn-RS" altLang="sr-Latn-RS" dirty="0" smtClean="0"/>
              <a:t>menja </a:t>
            </a:r>
            <a:r>
              <a:rPr lang="sr-Latn-RS" altLang="sr-Latn-RS" dirty="0" smtClean="0"/>
              <a:t>se i način prikupljanja podataka</a:t>
            </a:r>
            <a:endParaRPr lang="en-US" altLang="sr-Latn-RS" dirty="0" smtClean="0"/>
          </a:p>
        </p:txBody>
      </p:sp>
    </p:spTree>
    <p:extLst>
      <p:ext uri="{BB962C8B-B14F-4D97-AF65-F5344CB8AC3E}">
        <p14:creationId xmlns="" xmlns:p14="http://schemas.microsoft.com/office/powerpoint/2010/main" val="415313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238" y="167640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sr-Latn-RS" dirty="0" smtClean="0"/>
              <a:t>Način prikupljanja podataka:</a:t>
            </a:r>
          </a:p>
          <a:p>
            <a:pPr>
              <a:defRPr/>
            </a:pPr>
            <a:endParaRPr lang="sr-Latn-RS" dirty="0"/>
          </a:p>
          <a:p>
            <a:pPr marL="0" indent="0"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14340" name="Title 1"/>
          <p:cNvSpPr txBox="1">
            <a:spLocks/>
          </p:cNvSpPr>
          <p:nvPr/>
        </p:nvSpPr>
        <p:spPr bwMode="auto">
          <a:xfrm>
            <a:off x="109728" y="374904"/>
            <a:ext cx="6638544" cy="104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Myriad Pro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Myriad Pro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Myriad Pro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Myriad Pro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sr-Latn-RS" sz="28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Prikupljanje</a:t>
            </a:r>
            <a:r>
              <a:rPr lang="en-US" altLang="sr-Latn-R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sr-Latn-RS" sz="28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podataka</a:t>
            </a:r>
            <a:r>
              <a:rPr lang="en-US" altLang="sr-Latn-R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 201</a:t>
            </a:r>
            <a:r>
              <a:rPr lang="sr-Latn-RS" altLang="sr-Latn-R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5</a:t>
            </a:r>
            <a:r>
              <a:rPr lang="en-US" altLang="sr-Latn-R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.</a:t>
            </a:r>
            <a:r>
              <a:rPr lang="sr-Latn-RS" altLang="sr-Latn-R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 i 2016.</a:t>
            </a:r>
            <a:r>
              <a:rPr lang="en-US" altLang="sr-Latn-R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sr-Latn-RS" sz="28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godine</a:t>
            </a:r>
            <a:endParaRPr lang="en-US" altLang="sr-Latn-RS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p14="http://schemas.microsoft.com/office/powerpoint/2010/main" val="769927821"/>
              </p:ext>
            </p:extLst>
          </p:nvPr>
        </p:nvGraphicFramePr>
        <p:xfrm>
          <a:off x="1143000" y="1478916"/>
          <a:ext cx="6400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21138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us 3"/>
          <p:cNvSpPr/>
          <p:nvPr/>
        </p:nvSpPr>
        <p:spPr>
          <a:xfrm>
            <a:off x="1666875" y="3165475"/>
            <a:ext cx="762000" cy="8461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Equal 6"/>
          <p:cNvSpPr/>
          <p:nvPr/>
        </p:nvSpPr>
        <p:spPr>
          <a:xfrm>
            <a:off x="8077200" y="3351213"/>
            <a:ext cx="1066800" cy="61277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365" name="Title 1"/>
          <p:cNvSpPr txBox="1">
            <a:spLocks/>
          </p:cNvSpPr>
          <p:nvPr/>
        </p:nvSpPr>
        <p:spPr bwMode="auto">
          <a:xfrm>
            <a:off x="0" y="144463"/>
            <a:ext cx="6437376" cy="90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Myriad Pro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Myriad Pro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Myriad Pro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Myriad Pro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sr-Latn-RS" sz="2800" b="1" dirty="0" err="1">
                <a:solidFill>
                  <a:srgbClr val="FF0000"/>
                </a:solidFill>
              </a:rPr>
              <a:t>Prikupljanje</a:t>
            </a:r>
            <a:r>
              <a:rPr lang="en-US" altLang="sr-Latn-RS" sz="2800" b="1" dirty="0">
                <a:solidFill>
                  <a:srgbClr val="FF0000"/>
                </a:solidFill>
              </a:rPr>
              <a:t> </a:t>
            </a:r>
            <a:r>
              <a:rPr lang="en-US" altLang="sr-Latn-RS" sz="2800" b="1" dirty="0" err="1">
                <a:solidFill>
                  <a:srgbClr val="FF0000"/>
                </a:solidFill>
              </a:rPr>
              <a:t>podataka</a:t>
            </a:r>
            <a:r>
              <a:rPr lang="en-US" altLang="sr-Latn-RS" sz="2800" b="1" dirty="0">
                <a:solidFill>
                  <a:srgbClr val="FF0000"/>
                </a:solidFill>
              </a:rPr>
              <a:t> 201</a:t>
            </a:r>
            <a:r>
              <a:rPr lang="sr-Latn-RS" altLang="sr-Latn-RS" sz="2800" b="1" dirty="0">
                <a:solidFill>
                  <a:srgbClr val="FF0000"/>
                </a:solidFill>
              </a:rPr>
              <a:t>5</a:t>
            </a:r>
            <a:r>
              <a:rPr lang="en-US" altLang="sr-Latn-RS" sz="2800" b="1" dirty="0">
                <a:solidFill>
                  <a:srgbClr val="FF0000"/>
                </a:solidFill>
              </a:rPr>
              <a:t>. </a:t>
            </a:r>
            <a:r>
              <a:rPr lang="en-US" altLang="sr-Latn-RS" sz="2800" b="1" dirty="0" err="1">
                <a:solidFill>
                  <a:srgbClr val="FF0000"/>
                </a:solidFill>
              </a:rPr>
              <a:t>godine</a:t>
            </a:r>
            <a:endParaRPr lang="en-US" altLang="sr-Latn-RS" sz="2800" b="1" dirty="0">
              <a:solidFill>
                <a:srgbClr val="FF0000"/>
              </a:solidFill>
            </a:endParaRPr>
          </a:p>
        </p:txBody>
      </p:sp>
      <p:pic>
        <p:nvPicPr>
          <p:cNvPr id="25622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1287463"/>
            <a:ext cx="3355975" cy="474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Plus 33"/>
          <p:cNvSpPr/>
          <p:nvPr/>
        </p:nvSpPr>
        <p:spPr>
          <a:xfrm>
            <a:off x="4410075" y="3127375"/>
            <a:ext cx="762000" cy="8461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0252" name="Picture 24" descr="http://us.123rf.com/400wm/400/400/kzenon/kzenon1107/kzenon110700781/10091542-team--two-young-workers-and-two-senior-people--working-hard-discussing-contractual-documents-or-sp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2773363"/>
            <a:ext cx="2443163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2625725"/>
            <a:ext cx="1249363" cy="187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2625725"/>
            <a:ext cx="1311275" cy="185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3833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8948"/>
            <a:ext cx="5768975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07024" y="1837944"/>
            <a:ext cx="2999232" cy="3452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sr-Latn-RS" altLang="en-US" sz="1200" b="1" dirty="0" smtClean="0">
                <a:solidFill>
                  <a:srgbClr val="000000"/>
                </a:solidFill>
              </a:rPr>
              <a:t>UZORAK</a:t>
            </a:r>
          </a:p>
          <a:p>
            <a:pPr lvl="1"/>
            <a:r>
              <a:rPr lang="en-GB" altLang="en-US" sz="1200" dirty="0" smtClean="0">
                <a:solidFill>
                  <a:srgbClr val="000000"/>
                </a:solidFill>
              </a:rPr>
              <a:t>82</a:t>
            </a:r>
            <a:r>
              <a:rPr lang="sr-Cyrl-RS" altLang="en-US" sz="1200" dirty="0">
                <a:solidFill>
                  <a:srgbClr val="000000"/>
                </a:solidFill>
              </a:rPr>
              <a:t>.</a:t>
            </a:r>
            <a:r>
              <a:rPr lang="en-GB" altLang="en-US" sz="1200" dirty="0">
                <a:solidFill>
                  <a:srgbClr val="000000"/>
                </a:solidFill>
              </a:rPr>
              <a:t>000 </a:t>
            </a:r>
            <a:r>
              <a:rPr lang="sr-Latn-RS" altLang="en-US" sz="1200" dirty="0" smtClean="0">
                <a:solidFill>
                  <a:srgbClr val="000000"/>
                </a:solidFill>
              </a:rPr>
              <a:t>poljoprivrednih gazdinstava</a:t>
            </a:r>
            <a:r>
              <a:rPr lang="sr-Cyrl-RS" altLang="en-US" sz="1200" dirty="0" smtClean="0">
                <a:solidFill>
                  <a:srgbClr val="000000"/>
                </a:solidFill>
              </a:rPr>
              <a:t> </a:t>
            </a:r>
            <a:r>
              <a:rPr lang="en-GB" altLang="en-US" sz="1200" dirty="0">
                <a:solidFill>
                  <a:srgbClr val="000000"/>
                </a:solidFill>
              </a:rPr>
              <a:t>(</a:t>
            </a:r>
            <a:r>
              <a:rPr lang="sr-Cyrl-RS" altLang="en-US" sz="1200" dirty="0">
                <a:solidFill>
                  <a:srgbClr val="000000"/>
                </a:solidFill>
              </a:rPr>
              <a:t>која </a:t>
            </a:r>
            <a:r>
              <a:rPr lang="sr-Latn-RS" altLang="en-US" sz="1200" dirty="0" smtClean="0">
                <a:solidFill>
                  <a:srgbClr val="000000"/>
                </a:solidFill>
              </a:rPr>
              <a:t> predstavljaju</a:t>
            </a:r>
            <a:r>
              <a:rPr lang="sr-Cyrl-RS" altLang="en-US" sz="1200" dirty="0" smtClean="0">
                <a:solidFill>
                  <a:srgbClr val="000000"/>
                </a:solidFill>
              </a:rPr>
              <a:t> </a:t>
            </a:r>
            <a:r>
              <a:rPr lang="sr-Cyrl-RS" altLang="en-US" sz="1200" dirty="0">
                <a:solidFill>
                  <a:srgbClr val="000000"/>
                </a:solidFill>
              </a:rPr>
              <a:t>5 </a:t>
            </a:r>
            <a:r>
              <a:rPr lang="sr-Latn-RS" altLang="en-US" sz="1200" dirty="0" smtClean="0">
                <a:solidFill>
                  <a:srgbClr val="000000"/>
                </a:solidFill>
              </a:rPr>
              <a:t>mil.gazdinstava</a:t>
            </a:r>
            <a:r>
              <a:rPr lang="sr-Cyrl-RS" altLang="en-US" sz="1200" dirty="0" smtClean="0">
                <a:solidFill>
                  <a:srgbClr val="000000"/>
                </a:solidFill>
              </a:rPr>
              <a:t>)</a:t>
            </a:r>
            <a:endParaRPr lang="en-GB" altLang="en-US" sz="1200" dirty="0">
              <a:solidFill>
                <a:srgbClr val="000000"/>
              </a:solidFill>
            </a:endParaRPr>
          </a:p>
          <a:p>
            <a:pPr lvl="1">
              <a:lnSpc>
                <a:spcPts val="1875"/>
              </a:lnSpc>
            </a:pPr>
            <a:endParaRPr lang="en-GB" altLang="en-US" sz="1200" dirty="0">
              <a:solidFill>
                <a:srgbClr val="000000"/>
              </a:solidFill>
            </a:endParaRPr>
          </a:p>
          <a:p>
            <a:r>
              <a:rPr lang="sr-Latn-RS" altLang="en-US" sz="1200" b="1" dirty="0" smtClean="0">
                <a:solidFill>
                  <a:srgbClr val="000000"/>
                </a:solidFill>
              </a:rPr>
              <a:t>Mikro-podaci o poljoprivrednim gazdinstvima</a:t>
            </a:r>
            <a:endParaRPr lang="en-GB" altLang="en-US" sz="1200" b="1" dirty="0">
              <a:solidFill>
                <a:srgbClr val="000000"/>
              </a:solidFill>
            </a:endParaRPr>
          </a:p>
          <a:p>
            <a:pPr lvl="1">
              <a:lnSpc>
                <a:spcPts val="1875"/>
              </a:lnSpc>
            </a:pPr>
            <a:r>
              <a:rPr lang="sr-Latn-RS" altLang="en-US" sz="1200" dirty="0" smtClean="0">
                <a:solidFill>
                  <a:srgbClr val="000000"/>
                </a:solidFill>
              </a:rPr>
              <a:t>Finansijski podaci</a:t>
            </a:r>
            <a:endParaRPr lang="en-GB" altLang="en-US" sz="1200" dirty="0">
              <a:solidFill>
                <a:srgbClr val="000000"/>
              </a:solidFill>
            </a:endParaRPr>
          </a:p>
          <a:p>
            <a:pPr lvl="1">
              <a:lnSpc>
                <a:spcPts val="1875"/>
              </a:lnSpc>
            </a:pPr>
            <a:r>
              <a:rPr lang="sr-Latn-RS" altLang="en-US" sz="1200" dirty="0" smtClean="0">
                <a:solidFill>
                  <a:srgbClr val="000000"/>
                </a:solidFill>
              </a:rPr>
              <a:t>Strukturni podaci</a:t>
            </a:r>
            <a:endParaRPr lang="en-GB" altLang="en-US" sz="1200" dirty="0">
              <a:solidFill>
                <a:srgbClr val="000000"/>
              </a:solidFill>
            </a:endParaRPr>
          </a:p>
          <a:p>
            <a:pPr lvl="1">
              <a:lnSpc>
                <a:spcPts val="1875"/>
              </a:lnSpc>
            </a:pPr>
            <a:r>
              <a:rPr lang="sr-Latn-RS" altLang="en-US" sz="1200" dirty="0" smtClean="0">
                <a:solidFill>
                  <a:srgbClr val="000000"/>
                </a:solidFill>
              </a:rPr>
              <a:t>Tehnički podaci</a:t>
            </a:r>
            <a:endParaRPr lang="en-GB" altLang="en-US" sz="1200" dirty="0">
              <a:solidFill>
                <a:srgbClr val="000000"/>
              </a:solidFill>
            </a:endParaRPr>
          </a:p>
          <a:p>
            <a:pPr>
              <a:lnSpc>
                <a:spcPts val="1875"/>
              </a:lnSpc>
            </a:pPr>
            <a:endParaRPr lang="en-GB" altLang="en-US" sz="1200" dirty="0">
              <a:solidFill>
                <a:srgbClr val="000000"/>
              </a:solidFill>
            </a:endParaRPr>
          </a:p>
          <a:p>
            <a:pPr>
              <a:lnSpc>
                <a:spcPts val="1875"/>
              </a:lnSpc>
            </a:pPr>
            <a:r>
              <a:rPr lang="sr-Latn-RS" altLang="en-US" sz="1200" b="1" dirty="0" smtClean="0">
                <a:solidFill>
                  <a:srgbClr val="000000"/>
                </a:solidFill>
              </a:rPr>
              <a:t>Zasniva se na računovodstvu</a:t>
            </a:r>
            <a:endParaRPr lang="en-GB" altLang="en-US" sz="1200" b="1" dirty="0">
              <a:solidFill>
                <a:srgbClr val="000000"/>
              </a:solidFill>
            </a:endParaRPr>
          </a:p>
          <a:p>
            <a:pPr>
              <a:lnSpc>
                <a:spcPts val="1875"/>
              </a:lnSpc>
            </a:pPr>
            <a:r>
              <a:rPr lang="sr-Latn-RS" altLang="en-US" sz="1200" b="1" dirty="0" smtClean="0">
                <a:solidFill>
                  <a:srgbClr val="000000"/>
                </a:solidFill>
              </a:rPr>
              <a:t>Uveden </a:t>
            </a:r>
            <a:r>
              <a:rPr lang="sr-Cyrl-RS" altLang="en-US" sz="1200" b="1" dirty="0" smtClean="0">
                <a:solidFill>
                  <a:srgbClr val="000000"/>
                </a:solidFill>
              </a:rPr>
              <a:t> </a:t>
            </a:r>
            <a:r>
              <a:rPr lang="sr-Cyrl-RS" altLang="en-US" sz="1200" b="1" dirty="0">
                <a:solidFill>
                  <a:srgbClr val="000000"/>
                </a:solidFill>
              </a:rPr>
              <a:t>1965. </a:t>
            </a:r>
            <a:r>
              <a:rPr lang="sr-Latn-RS" altLang="en-US" sz="1200" b="1" dirty="0" smtClean="0">
                <a:solidFill>
                  <a:srgbClr val="000000"/>
                </a:solidFill>
              </a:rPr>
              <a:t>godine</a:t>
            </a:r>
            <a:endParaRPr lang="en-GB" altLang="en-US" sz="1200" b="1" dirty="0">
              <a:solidFill>
                <a:srgbClr val="000000"/>
              </a:solidFill>
            </a:endParaRPr>
          </a:p>
          <a:p>
            <a:pPr>
              <a:lnSpc>
                <a:spcPts val="1875"/>
              </a:lnSpc>
            </a:pPr>
            <a:endParaRPr lang="en-GB" altLang="en-US" sz="1200" b="1" dirty="0">
              <a:solidFill>
                <a:srgbClr val="000000"/>
              </a:solidFill>
            </a:endParaRPr>
          </a:p>
          <a:p>
            <a:pPr>
              <a:lnSpc>
                <a:spcPts val="1875"/>
              </a:lnSpc>
            </a:pPr>
            <a:r>
              <a:rPr lang="sr-Latn-RS" altLang="en-US" sz="1200" b="1" dirty="0" smtClean="0">
                <a:solidFill>
                  <a:srgbClr val="000000"/>
                </a:solidFill>
              </a:rPr>
              <a:t>Uređen Uredbama EU</a:t>
            </a:r>
            <a:r>
              <a:rPr lang="sr-Cyrl-RS" altLang="en-US" sz="1200" b="1" dirty="0" smtClean="0">
                <a:solidFill>
                  <a:srgbClr val="000000"/>
                </a:solidFill>
              </a:rPr>
              <a:t> (</a:t>
            </a:r>
            <a:r>
              <a:rPr lang="sr-Latn-RS" altLang="en-US" sz="1200" b="1" dirty="0" smtClean="0">
                <a:solidFill>
                  <a:srgbClr val="000000"/>
                </a:solidFill>
              </a:rPr>
              <a:t>i predstavlja zahtev EU)</a:t>
            </a:r>
            <a:endParaRPr lang="en-GB" altLang="en-US" sz="1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9704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438912"/>
            <a:ext cx="5029200" cy="731520"/>
          </a:xfrm>
        </p:spPr>
        <p:txBody>
          <a:bodyPr>
            <a:normAutofit/>
          </a:bodyPr>
          <a:lstStyle/>
          <a:p>
            <a:pPr algn="l"/>
            <a:r>
              <a:rPr lang="sr-Latn-RS" altLang="sr-Latn-R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Kako se postupa sa podacima?</a:t>
            </a:r>
            <a:endParaRPr lang="en-US" altLang="sr-Latn-RS" sz="28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022" y="144780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sr-Latn-RS" dirty="0" smtClean="0"/>
              <a:t>Poverljivost</a:t>
            </a:r>
          </a:p>
          <a:p>
            <a:pPr>
              <a:defRPr/>
            </a:pPr>
            <a:endParaRPr lang="sr-Latn-RS" dirty="0" smtClean="0"/>
          </a:p>
          <a:p>
            <a:pPr marL="0" indent="0">
              <a:buFont typeface="Arial" pitchFamily="34" charset="0"/>
              <a:buNone/>
              <a:defRPr/>
            </a:pPr>
            <a:endParaRPr lang="sr-Latn-RS" dirty="0"/>
          </a:p>
          <a:p>
            <a:pPr>
              <a:defRPr/>
            </a:pPr>
            <a:r>
              <a:rPr lang="sr-Latn-RS" dirty="0" smtClean="0"/>
              <a:t>Dostupnost za analizu i dalju upotrebu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984" y="1447800"/>
            <a:ext cx="1762615" cy="154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20" y="3993897"/>
            <a:ext cx="2164079" cy="1570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8783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52400" y="1347534"/>
            <a:ext cx="8287512" cy="4525962"/>
          </a:xfrm>
        </p:spPr>
        <p:txBody>
          <a:bodyPr/>
          <a:lstStyle/>
          <a:p>
            <a:r>
              <a:rPr lang="sr-Latn-RS" altLang="sr-Latn-RS" dirty="0" smtClean="0">
                <a:latin typeface="Calibri" panose="020F0502020204030204" pitchFamily="34" charset="0"/>
              </a:rPr>
              <a:t>Sredstvo za</a:t>
            </a:r>
            <a:r>
              <a:rPr lang="en-US" altLang="sr-Latn-RS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sr-Latn-RS" altLang="sr-Latn-RS" dirty="0" smtClean="0">
                <a:latin typeface="Calibri" panose="020F0502020204030204" pitchFamily="34" charset="0"/>
              </a:rPr>
              <a:t>analizu na nivou gazdinstva, kao i za analize na višim nivoima (regionalni, nacionalni...): prihod poljoprivrednog gazdinstva, troškovi, podaci o proizvodnji...</a:t>
            </a:r>
          </a:p>
          <a:p>
            <a:r>
              <a:rPr lang="sr-Latn-RS" altLang="sr-Latn-RS" dirty="0" smtClean="0">
                <a:latin typeface="Calibri" panose="020F0502020204030204" pitchFamily="34" charset="0"/>
              </a:rPr>
              <a:t>Utiče na kreiranje i sprovođenje poljoprivredne politike – uvid u stanje na terenu</a:t>
            </a:r>
          </a:p>
          <a:p>
            <a:r>
              <a:rPr lang="sr-Latn-RS" altLang="sr-Latn-RS" dirty="0" smtClean="0">
                <a:latin typeface="Calibri" panose="020F0502020204030204" pitchFamily="34" charset="0"/>
              </a:rPr>
              <a:t>Stvara se navika i ustaljuje dobra praksa vođenja evidencije na poljoprivrednim gazdinstvim</a:t>
            </a:r>
            <a:r>
              <a:rPr lang="sr-Latn-RS" altLang="sr-Latn-RS" dirty="0" smtClean="0"/>
              <a:t>a</a:t>
            </a:r>
            <a:endParaRPr lang="en-US" altLang="sr-Latn-RS" dirty="0" smtClean="0"/>
          </a:p>
        </p:txBody>
      </p:sp>
      <p:sp>
        <p:nvSpPr>
          <p:cNvPr id="17411" name="Title 1"/>
          <p:cNvSpPr txBox="1">
            <a:spLocks/>
          </p:cNvSpPr>
          <p:nvPr/>
        </p:nvSpPr>
        <p:spPr bwMode="auto">
          <a:xfrm>
            <a:off x="64008" y="429768"/>
            <a:ext cx="5131880" cy="713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Myriad Pro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Myriad Pro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Myriad Pro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Myriad Pro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RS" altLang="sr-Latn-R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Kako se koriste podaci ?</a:t>
            </a:r>
            <a:endParaRPr lang="en-US" altLang="sr-Latn-RS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149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420624"/>
            <a:ext cx="4413250" cy="795528"/>
          </a:xfrm>
        </p:spPr>
        <p:txBody>
          <a:bodyPr>
            <a:normAutofit/>
          </a:bodyPr>
          <a:lstStyle/>
          <a:p>
            <a:pPr algn="l"/>
            <a:r>
              <a:rPr lang="sr-Latn-RS" altLang="sr-Latn-R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Kome to koristi?</a:t>
            </a:r>
            <a:endParaRPr lang="en-US" altLang="sr-Latn-RS" sz="28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2895600" cy="196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75" y="1752600"/>
            <a:ext cx="2749550" cy="183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5" y="3886200"/>
            <a:ext cx="1704975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>
          <a:xfrm rot="2156737">
            <a:off x="1828800" y="4114800"/>
            <a:ext cx="1524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8052107">
            <a:off x="5886450" y="3924300"/>
            <a:ext cx="1524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3000092">
            <a:off x="1566863" y="4648200"/>
            <a:ext cx="1524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8724376">
            <a:off x="6450013" y="4267200"/>
            <a:ext cx="1524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913188" y="2108200"/>
            <a:ext cx="1524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0843355">
            <a:off x="3651250" y="2641600"/>
            <a:ext cx="1524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651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09728" y="402335"/>
            <a:ext cx="5093208" cy="621793"/>
          </a:xfrm>
        </p:spPr>
        <p:txBody>
          <a:bodyPr>
            <a:normAutofit fontScale="90000"/>
          </a:bodyPr>
          <a:lstStyle/>
          <a:p>
            <a:pPr algn="l"/>
            <a:r>
              <a:rPr lang="sr-Latn-RS" altLang="sr-Latn-R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Koje su koristi za poljoprivrednike?</a:t>
            </a:r>
            <a:endParaRPr lang="en-US" altLang="sr-Latn-RS" sz="28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" y="1447800"/>
            <a:ext cx="8741664" cy="4525963"/>
          </a:xfrm>
        </p:spPr>
        <p:txBody>
          <a:bodyPr/>
          <a:lstStyle/>
          <a:p>
            <a:r>
              <a:rPr lang="sr-Latn-RS" altLang="sr-Latn-RS" dirty="0" smtClean="0"/>
              <a:t>Uvodi se pozitivna praksa vođenja evidencije na poljoprivrednim gazdinstvima</a:t>
            </a:r>
          </a:p>
          <a:p>
            <a:r>
              <a:rPr lang="sr-Latn-RS" altLang="sr-Latn-RS" dirty="0" smtClean="0"/>
              <a:t>Poljoprivredni proizvođači imaju detaljniji prikaz rezultata poslovanja</a:t>
            </a:r>
          </a:p>
          <a:p>
            <a:r>
              <a:rPr lang="sr-Latn-RS" altLang="sr-Latn-RS" dirty="0" smtClean="0"/>
              <a:t>Kreatori agrarne politike imaju bolji prikaz stanja na terenu</a:t>
            </a:r>
          </a:p>
          <a:p>
            <a:r>
              <a:rPr lang="sr-Latn-RS" altLang="sr-Latn-RS" dirty="0" smtClean="0"/>
              <a:t>Republika Srbija ispunjava jedan od uslova za prijem u EU</a:t>
            </a:r>
            <a:endParaRPr lang="en-US" altLang="sr-Latn-RS" dirty="0" smtClean="0"/>
          </a:p>
        </p:txBody>
      </p:sp>
    </p:spTree>
    <p:extLst>
      <p:ext uri="{BB962C8B-B14F-4D97-AF65-F5344CB8AC3E}">
        <p14:creationId xmlns="" xmlns:p14="http://schemas.microsoft.com/office/powerpoint/2010/main" val="229042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336550"/>
            <a:ext cx="5029200" cy="1081088"/>
          </a:xfrm>
        </p:spPr>
        <p:txBody>
          <a:bodyPr>
            <a:normAutofit/>
          </a:bodyPr>
          <a:lstStyle/>
          <a:p>
            <a:pPr algn="l"/>
            <a:r>
              <a:rPr lang="sr-Latn-RS" altLang="sr-Latn-R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Šta ne smemo da zaboravimo?</a:t>
            </a:r>
            <a:endParaRPr lang="en-US" altLang="sr-Latn-RS" sz="28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altLang="sr-Latn-RS" dirty="0" smtClean="0"/>
              <a:t>Učešće poljoprivrednih proizvođača je dobrovoljno.</a:t>
            </a:r>
          </a:p>
          <a:p>
            <a:endParaRPr lang="sr-Latn-RS" altLang="sr-Latn-RS" dirty="0" smtClean="0"/>
          </a:p>
          <a:p>
            <a:r>
              <a:rPr lang="sr-Latn-RS" altLang="sr-Latn-RS" dirty="0" smtClean="0"/>
              <a:t>Poštujemo njihovo i svoje vreme.</a:t>
            </a:r>
          </a:p>
          <a:p>
            <a:endParaRPr lang="sr-Latn-RS" altLang="sr-Latn-RS" dirty="0" smtClean="0"/>
          </a:p>
          <a:p>
            <a:r>
              <a:rPr lang="sr-Latn-RS" altLang="sr-Latn-RS" dirty="0" smtClean="0"/>
              <a:t>Sve počinje od poljoprivrednika i vraća se njima.</a:t>
            </a:r>
          </a:p>
        </p:txBody>
      </p:sp>
    </p:spTree>
    <p:extLst>
      <p:ext uri="{BB962C8B-B14F-4D97-AF65-F5344CB8AC3E}">
        <p14:creationId xmlns="" xmlns:p14="http://schemas.microsoft.com/office/powerpoint/2010/main" val="139255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487863"/>
            <a:ext cx="6400800" cy="76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1508" name="Subtitle 2"/>
          <p:cNvSpPr txBox="1">
            <a:spLocks/>
          </p:cNvSpPr>
          <p:nvPr/>
        </p:nvSpPr>
        <p:spPr bwMode="auto">
          <a:xfrm>
            <a:off x="889000" y="1625600"/>
            <a:ext cx="6252972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Myriad Pro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Myriad Pro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Myriad Pro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Myriad Pro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9pPr>
          </a:lstStyle>
          <a:p>
            <a:pPr eaLnBrk="1" hangingPunct="1">
              <a:buNone/>
              <a:defRPr/>
            </a:pPr>
            <a:r>
              <a:rPr lang="sr-Latn-RS" altLang="sr-Latn-RS" sz="2000" dirty="0" smtClean="0">
                <a:solidFill>
                  <a:srgbClr val="01273C"/>
                </a:solidFill>
                <a:latin typeface="+mn-lt"/>
                <a:cs typeface="Times New Roman" panose="02020603050405020304" pitchFamily="18" charset="0"/>
              </a:rPr>
              <a:t>Uputstvo za prikupljanje </a:t>
            </a:r>
            <a:r>
              <a:rPr lang="sr-Latn-RS" altLang="sr-Latn-RS" sz="2000" i="1" dirty="0" smtClean="0">
                <a:solidFill>
                  <a:srgbClr val="01273C"/>
                </a:solidFill>
                <a:latin typeface="+mn-lt"/>
                <a:cs typeface="Times New Roman" panose="02020603050405020304" pitchFamily="18" charset="0"/>
              </a:rPr>
              <a:t>FADN </a:t>
            </a:r>
            <a:r>
              <a:rPr lang="sr-Latn-RS" altLang="sr-Latn-RS" sz="2000" dirty="0" smtClean="0">
                <a:solidFill>
                  <a:srgbClr val="01273C"/>
                </a:solidFill>
                <a:latin typeface="+mn-lt"/>
                <a:cs typeface="Times New Roman" panose="02020603050405020304" pitchFamily="18" charset="0"/>
              </a:rPr>
              <a:t>podataka</a:t>
            </a:r>
          </a:p>
          <a:p>
            <a:pPr eaLnBrk="1" hangingPunct="1">
              <a:buNone/>
              <a:defRPr/>
            </a:pPr>
            <a:r>
              <a:rPr lang="sr-Latn-RS" altLang="sr-Latn-RS" sz="2000" dirty="0" smtClean="0">
                <a:solidFill>
                  <a:srgbClr val="01273C"/>
                </a:solidFill>
                <a:latin typeface="+mn-lt"/>
                <a:cs typeface="Times New Roman" panose="02020603050405020304" pitchFamily="18" charset="0"/>
              </a:rPr>
              <a:t>Uputstvo za unos podataka u </a:t>
            </a:r>
            <a:r>
              <a:rPr lang="sr-Latn-RS" altLang="sr-Latn-RS" sz="2000" i="1" dirty="0" smtClean="0">
                <a:solidFill>
                  <a:srgbClr val="01273C"/>
                </a:solidFill>
                <a:latin typeface="+mn-lt"/>
                <a:cs typeface="Times New Roman" panose="02020603050405020304" pitchFamily="18" charset="0"/>
              </a:rPr>
              <a:t>FADN </a:t>
            </a:r>
            <a:r>
              <a:rPr lang="sr-Latn-RS" altLang="sr-Latn-RS" sz="2000" dirty="0" smtClean="0">
                <a:solidFill>
                  <a:srgbClr val="01273C"/>
                </a:solidFill>
                <a:latin typeface="+mn-lt"/>
                <a:cs typeface="Times New Roman" panose="02020603050405020304" pitchFamily="18" charset="0"/>
              </a:rPr>
              <a:t>softversku aplikaciju</a:t>
            </a:r>
            <a:endParaRPr lang="sr-Latn-RS" altLang="sr-Latn-RS" sz="2000" dirty="0" smtClean="0">
              <a:solidFill>
                <a:srgbClr val="01273C"/>
              </a:solidFill>
              <a:latin typeface="+mn-lt"/>
            </a:endParaRPr>
          </a:p>
          <a:p>
            <a:pPr algn="ctr" eaLnBrk="1" hangingPunct="1">
              <a:buFont typeface="Arial" pitchFamily="34" charset="0"/>
              <a:buNone/>
              <a:defRPr/>
            </a:pPr>
            <a:endParaRPr lang="en-US" altLang="sr-Latn-RS" sz="2000" dirty="0" smtClean="0">
              <a:solidFill>
                <a:srgbClr val="01273C"/>
              </a:solidFill>
              <a:latin typeface="+mn-lt"/>
            </a:endParaRPr>
          </a:p>
        </p:txBody>
      </p:sp>
      <p:sp>
        <p:nvSpPr>
          <p:cNvPr id="38917" name="Title 1"/>
          <p:cNvSpPr txBox="1">
            <a:spLocks/>
          </p:cNvSpPr>
          <p:nvPr/>
        </p:nvSpPr>
        <p:spPr bwMode="auto">
          <a:xfrm>
            <a:off x="889000" y="983488"/>
            <a:ext cx="4965192" cy="43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Myriad Pro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Myriad Pro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Myriad Pro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Myriad Pro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RS" altLang="sr-Latn-RS" dirty="0">
                <a:solidFill>
                  <a:srgbClr val="01273C"/>
                </a:solidFill>
                <a:latin typeface="+mn-lt"/>
                <a:cs typeface="Times New Roman" panose="02020603050405020304" pitchFamily="18" charset="0"/>
              </a:rPr>
              <a:t>Kome se obratiti za pomoć?</a:t>
            </a:r>
            <a:endParaRPr lang="en-US" altLang="sr-Latn-RS" dirty="0">
              <a:solidFill>
                <a:srgbClr val="01273C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9000" y="2844800"/>
            <a:ext cx="7327900" cy="3193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buNone/>
              <a:defRPr/>
            </a:pPr>
            <a:r>
              <a:rPr lang="sr-Latn-RS" altLang="sr-Latn-RS" b="1" dirty="0" smtClean="0">
                <a:solidFill>
                  <a:srgbClr val="01273C"/>
                </a:solidFill>
                <a:cs typeface="Times New Roman" panose="02020603050405020304" pitchFamily="18" charset="0"/>
              </a:rPr>
              <a:t>NACIONALNA KOORDINACIONA GRUPA ZA </a:t>
            </a:r>
            <a:r>
              <a:rPr lang="sr-Latn-RS" altLang="sr-Latn-RS" b="1" i="1" dirty="0" smtClean="0">
                <a:solidFill>
                  <a:srgbClr val="01273C"/>
                </a:solidFill>
                <a:cs typeface="Times New Roman" panose="02020603050405020304" pitchFamily="18" charset="0"/>
              </a:rPr>
              <a:t>FADN </a:t>
            </a:r>
            <a:r>
              <a:rPr lang="sr-Latn-RS" altLang="sr-Latn-RS" b="1" dirty="0" smtClean="0">
                <a:solidFill>
                  <a:srgbClr val="01273C"/>
                </a:solidFill>
                <a:cs typeface="Times New Roman" panose="02020603050405020304" pitchFamily="18" charset="0"/>
              </a:rPr>
              <a:t>METODOLOGIJU:</a:t>
            </a:r>
            <a:r>
              <a:rPr lang="sr-Latn-RS" altLang="sr-Latn-RS" dirty="0" smtClean="0">
                <a:solidFill>
                  <a:srgbClr val="01273C"/>
                </a:solidFill>
                <a:cs typeface="Times New Roman" panose="02020603050405020304" pitchFamily="18" charset="0"/>
              </a:rPr>
              <a:t> </a:t>
            </a:r>
            <a:endParaRPr lang="en-US" altLang="sr-Latn-RS" dirty="0" smtClean="0">
              <a:solidFill>
                <a:srgbClr val="01273C"/>
              </a:solidFill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None/>
              <a:defRPr/>
            </a:pPr>
            <a:endParaRPr lang="sr-Latn-RS" altLang="sr-Latn-RS" dirty="0" smtClean="0">
              <a:solidFill>
                <a:srgbClr val="01273C"/>
              </a:solidFill>
              <a:cs typeface="Times New Roman" panose="02020603050405020304" pitchFamily="18" charset="0"/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sr-Latn-RS" altLang="sr-Latn-RS" sz="1600" u="sng" dirty="0" smtClean="0">
                <a:solidFill>
                  <a:srgbClr val="01273C"/>
                </a:solidFill>
                <a:cs typeface="Times New Roman" panose="02020603050405020304" pitchFamily="18" charset="0"/>
              </a:rPr>
              <a:t>Bojan </a:t>
            </a:r>
            <a:r>
              <a:rPr lang="sr-Latn-RS" altLang="sr-Latn-RS" sz="1600" u="sng" dirty="0">
                <a:solidFill>
                  <a:srgbClr val="01273C"/>
                </a:solidFill>
                <a:cs typeface="Times New Roman" panose="02020603050405020304" pitchFamily="18" charset="0"/>
              </a:rPr>
              <a:t>Anđelić </a:t>
            </a:r>
            <a:r>
              <a:rPr lang="sr-Latn-RS" altLang="sr-Latn-RS" sz="1600" dirty="0" smtClean="0">
                <a:solidFill>
                  <a:srgbClr val="01273C"/>
                </a:solidFill>
                <a:cs typeface="Times New Roman" panose="02020603050405020304" pitchFamily="18" charset="0"/>
                <a:hlinkClick r:id="rId2"/>
              </a:rPr>
              <a:t>bojan.andjelic@minpolj.gov.rs</a:t>
            </a:r>
            <a:r>
              <a:rPr lang="en-US" altLang="sr-Latn-RS" sz="1600" dirty="0" smtClean="0">
                <a:solidFill>
                  <a:srgbClr val="01273C"/>
                </a:solidFill>
                <a:cs typeface="Times New Roman" panose="02020603050405020304" pitchFamily="18" charset="0"/>
              </a:rPr>
              <a:t> </a:t>
            </a:r>
            <a:endParaRPr lang="sr-Latn-RS" altLang="sr-Latn-RS" sz="1600" dirty="0">
              <a:solidFill>
                <a:srgbClr val="01273C"/>
              </a:solidFill>
              <a:cs typeface="Times New Roman" panose="02020603050405020304" pitchFamily="18" charset="0"/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sr-Latn-RS" altLang="sr-Latn-RS" sz="1600" dirty="0" smtClean="0">
                <a:solidFill>
                  <a:srgbClr val="01273C"/>
                </a:solidFill>
                <a:cs typeface="Times New Roman" panose="02020603050405020304" pitchFamily="18" charset="0"/>
              </a:rPr>
              <a:t>Robert Radišić  </a:t>
            </a:r>
            <a:r>
              <a:rPr lang="sr-Latn-RS" altLang="sr-Latn-RS" sz="1600" dirty="0" smtClean="0">
                <a:solidFill>
                  <a:srgbClr val="01273C"/>
                </a:solidFill>
                <a:cs typeface="Times New Roman" panose="02020603050405020304" pitchFamily="18" charset="0"/>
                <a:hlinkClick r:id="rId3"/>
              </a:rPr>
              <a:t>rradisic@ipn.co.rs</a:t>
            </a:r>
            <a:r>
              <a:rPr lang="en-US" altLang="sr-Latn-RS" sz="1600" dirty="0" smtClean="0">
                <a:solidFill>
                  <a:srgbClr val="01273C"/>
                </a:solidFill>
                <a:cs typeface="Times New Roman" panose="02020603050405020304" pitchFamily="18" charset="0"/>
              </a:rPr>
              <a:t> </a:t>
            </a:r>
            <a:endParaRPr lang="sr-Latn-RS" altLang="sr-Latn-RS" sz="1600" dirty="0" smtClean="0">
              <a:solidFill>
                <a:srgbClr val="01273C"/>
              </a:solidFill>
              <a:cs typeface="Times New Roman" panose="02020603050405020304" pitchFamily="18" charset="0"/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sr-Latn-RS" altLang="sr-Latn-RS" sz="1600" dirty="0" smtClean="0">
                <a:solidFill>
                  <a:srgbClr val="01273C"/>
                </a:solidFill>
                <a:cs typeface="Times New Roman" panose="02020603050405020304" pitchFamily="18" charset="0"/>
              </a:rPr>
              <a:t>Nikola Ljiljanić  </a:t>
            </a:r>
            <a:r>
              <a:rPr lang="sr-Latn-RS" altLang="sr-Latn-RS" sz="1600" dirty="0" smtClean="0">
                <a:solidFill>
                  <a:srgbClr val="01273C"/>
                </a:solidFill>
                <a:cs typeface="Times New Roman" panose="02020603050405020304" pitchFamily="18" charset="0"/>
                <a:hlinkClick r:id="rId4"/>
              </a:rPr>
              <a:t>nljiljanic@ipn.bg.ac.rs</a:t>
            </a:r>
            <a:r>
              <a:rPr lang="en-US" altLang="sr-Latn-RS" sz="1600" dirty="0" smtClean="0">
                <a:solidFill>
                  <a:srgbClr val="01273C"/>
                </a:solidFill>
                <a:cs typeface="Times New Roman" panose="02020603050405020304" pitchFamily="18" charset="0"/>
              </a:rPr>
              <a:t> </a:t>
            </a:r>
            <a:endParaRPr lang="sr-Latn-RS" altLang="sr-Latn-RS" sz="1600" dirty="0" smtClean="0">
              <a:solidFill>
                <a:srgbClr val="01273C"/>
              </a:solidFill>
              <a:cs typeface="Times New Roman" panose="02020603050405020304" pitchFamily="18" charset="0"/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sr-Latn-RS" altLang="sr-Latn-RS" sz="1600" dirty="0" smtClean="0">
                <a:solidFill>
                  <a:srgbClr val="01273C"/>
                </a:solidFill>
                <a:cs typeface="Times New Roman" panose="02020603050405020304" pitchFamily="18" charset="0"/>
              </a:rPr>
              <a:t>Vedran Tomić </a:t>
            </a:r>
            <a:r>
              <a:rPr lang="sr-Latn-RS" altLang="sr-Latn-RS" sz="1600" dirty="0" smtClean="0">
                <a:solidFill>
                  <a:srgbClr val="01273C"/>
                </a:solidFill>
                <a:cs typeface="Times New Roman" panose="02020603050405020304" pitchFamily="18" charset="0"/>
                <a:hlinkClick r:id="rId5"/>
              </a:rPr>
              <a:t>vedran.tomic.83@gmail.com</a:t>
            </a:r>
            <a:r>
              <a:rPr lang="en-US" altLang="sr-Latn-RS" sz="1600" dirty="0" smtClean="0">
                <a:solidFill>
                  <a:srgbClr val="01273C"/>
                </a:solidFill>
                <a:cs typeface="Times New Roman" panose="02020603050405020304" pitchFamily="18" charset="0"/>
              </a:rPr>
              <a:t> </a:t>
            </a:r>
            <a:endParaRPr lang="sr-Latn-RS" altLang="sr-Latn-RS" sz="1600" dirty="0" smtClean="0">
              <a:solidFill>
                <a:srgbClr val="01273C"/>
              </a:solidFill>
              <a:cs typeface="Times New Roman" panose="02020603050405020304" pitchFamily="18" charset="0"/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sr-Latn-RS" altLang="sr-Latn-RS" sz="1600" u="sng" dirty="0" smtClean="0">
                <a:solidFill>
                  <a:srgbClr val="01273C"/>
                </a:solidFill>
                <a:cs typeface="Times New Roman" panose="02020603050405020304" pitchFamily="18" charset="0"/>
              </a:rPr>
              <a:t>Slavica Čolić  </a:t>
            </a:r>
            <a:r>
              <a:rPr lang="sr-Latn-RS" altLang="sr-Latn-RS" sz="1600" dirty="0" smtClean="0">
                <a:solidFill>
                  <a:srgbClr val="01273C"/>
                </a:solidFill>
                <a:cs typeface="Times New Roman" panose="02020603050405020304" pitchFamily="18" charset="0"/>
                <a:hlinkClick r:id="rId6"/>
              </a:rPr>
              <a:t>scolic@ipn.bg.ac.rs</a:t>
            </a:r>
            <a:r>
              <a:rPr lang="en-US" altLang="sr-Latn-RS" sz="1600" dirty="0" smtClean="0">
                <a:solidFill>
                  <a:srgbClr val="01273C"/>
                </a:solidFill>
                <a:cs typeface="Times New Roman" panose="02020603050405020304" pitchFamily="18" charset="0"/>
              </a:rPr>
              <a:t> </a:t>
            </a:r>
            <a:endParaRPr lang="sr-Latn-RS" altLang="sr-Latn-RS" sz="1600" dirty="0" smtClean="0">
              <a:solidFill>
                <a:srgbClr val="01273C"/>
              </a:solidFill>
              <a:cs typeface="Times New Roman" panose="02020603050405020304" pitchFamily="18" charset="0"/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sr-Latn-RS" altLang="sr-Latn-RS" sz="1600" dirty="0" smtClean="0">
                <a:solidFill>
                  <a:srgbClr val="01273C"/>
                </a:solidFill>
                <a:cs typeface="Times New Roman" panose="02020603050405020304" pitchFamily="18" charset="0"/>
              </a:rPr>
              <a:t>Nataša </a:t>
            </a:r>
            <a:r>
              <a:rPr lang="sr-Latn-RS" altLang="sr-Latn-RS" sz="1600" dirty="0">
                <a:solidFill>
                  <a:srgbClr val="01273C"/>
                </a:solidFill>
                <a:cs typeface="Times New Roman" panose="02020603050405020304" pitchFamily="18" charset="0"/>
              </a:rPr>
              <a:t>Stanković </a:t>
            </a:r>
            <a:r>
              <a:rPr lang="sr-Latn-RS" altLang="sr-Latn-RS" sz="1600" dirty="0" smtClean="0">
                <a:solidFill>
                  <a:srgbClr val="01273C"/>
                </a:solidFill>
                <a:cs typeface="Times New Roman" panose="02020603050405020304" pitchFamily="18" charset="0"/>
                <a:hlinkClick r:id="rId7"/>
              </a:rPr>
              <a:t>natasa.stankovic@vojvodina.gov.rs</a:t>
            </a:r>
            <a:r>
              <a:rPr lang="en-US" altLang="sr-Latn-RS" sz="1600" dirty="0" smtClean="0">
                <a:solidFill>
                  <a:srgbClr val="01273C"/>
                </a:solidFill>
                <a:cs typeface="Times New Roman" panose="02020603050405020304" pitchFamily="18" charset="0"/>
              </a:rPr>
              <a:t> </a:t>
            </a:r>
            <a:endParaRPr lang="sr-Latn-RS" altLang="sr-Latn-RS" sz="1600" dirty="0">
              <a:solidFill>
                <a:srgbClr val="01273C"/>
              </a:solidFill>
              <a:cs typeface="Times New Roman" panose="02020603050405020304" pitchFamily="18" charset="0"/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sr-Latn-RS" altLang="sr-Latn-RS" sz="1600" dirty="0">
                <a:solidFill>
                  <a:srgbClr val="01273C"/>
                </a:solidFill>
                <a:cs typeface="Times New Roman" panose="02020603050405020304" pitchFamily="18" charset="0"/>
              </a:rPr>
              <a:t>Goran Jurlina </a:t>
            </a:r>
            <a:r>
              <a:rPr lang="sr-Latn-RS" altLang="sr-Latn-RS" sz="1600" dirty="0" smtClean="0">
                <a:solidFill>
                  <a:srgbClr val="01273C"/>
                </a:solidFill>
                <a:cs typeface="Times New Roman" panose="02020603050405020304" pitchFamily="18" charset="0"/>
                <a:hlinkClick r:id="rId8"/>
              </a:rPr>
              <a:t>jurlina.goran@pssnovisad.rs</a:t>
            </a:r>
            <a:r>
              <a:rPr lang="en-US" altLang="sr-Latn-RS" sz="1600" dirty="0" smtClean="0">
                <a:solidFill>
                  <a:srgbClr val="01273C"/>
                </a:solidFill>
                <a:cs typeface="Times New Roman" panose="02020603050405020304" pitchFamily="18" charset="0"/>
              </a:rPr>
              <a:t> </a:t>
            </a:r>
            <a:endParaRPr lang="sr-Latn-RS" altLang="sr-Latn-RS" sz="1600" dirty="0">
              <a:solidFill>
                <a:srgbClr val="01273C"/>
              </a:solidFill>
              <a:cs typeface="Times New Roman" panose="02020603050405020304" pitchFamily="18" charset="0"/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sr-Latn-RS" altLang="sr-Latn-RS" sz="1600" u="sng" dirty="0">
                <a:solidFill>
                  <a:srgbClr val="01273C"/>
                </a:solidFill>
                <a:cs typeface="Times New Roman" panose="02020603050405020304" pitchFamily="18" charset="0"/>
              </a:rPr>
              <a:t>Julkica Simić  </a:t>
            </a:r>
            <a:r>
              <a:rPr lang="sr-Latn-RS" altLang="sr-Latn-RS" sz="1600" dirty="0" smtClean="0">
                <a:solidFill>
                  <a:srgbClr val="01273C"/>
                </a:solidFill>
                <a:cs typeface="Times New Roman" panose="02020603050405020304" pitchFamily="18" charset="0"/>
                <a:hlinkClick r:id="rId9"/>
              </a:rPr>
              <a:t>julkica.simic@vojvodina.gov.rs</a:t>
            </a:r>
            <a:r>
              <a:rPr lang="en-US" altLang="sr-Latn-RS" sz="1600" dirty="0" smtClean="0">
                <a:solidFill>
                  <a:srgbClr val="01273C"/>
                </a:solidFill>
                <a:cs typeface="Times New Roman" panose="02020603050405020304" pitchFamily="18" charset="0"/>
              </a:rPr>
              <a:t> </a:t>
            </a:r>
            <a:endParaRPr lang="sr-Latn-RS" altLang="sr-Latn-RS" sz="1600" dirty="0">
              <a:solidFill>
                <a:srgbClr val="01273C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35000" y="2705100"/>
            <a:ext cx="7289800" cy="0"/>
          </a:xfrm>
          <a:prstGeom prst="line">
            <a:avLst/>
          </a:prstGeom>
          <a:ln w="127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8379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9864" y="2386584"/>
            <a:ext cx="46946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sz="4800" b="1" dirty="0" smtClean="0">
                <a:solidFill>
                  <a:schemeClr val="bg1"/>
                </a:solidFill>
              </a:rPr>
              <a:t>HVALA NA PAŽNJI</a:t>
            </a:r>
            <a:endParaRPr lang="sr-Latn-R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675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885" y="647438"/>
            <a:ext cx="45391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800" b="1" dirty="0">
                <a:solidFill>
                  <a:srgbClr val="FF0000"/>
                </a:solidFill>
                <a:cs typeface="Arial" panose="020B0604020202020204" pitchFamily="34" charset="0"/>
              </a:rPr>
              <a:t>FADN prikupljanje podataka</a:t>
            </a:r>
          </a:p>
        </p:txBody>
      </p:sp>
      <p:sp>
        <p:nvSpPr>
          <p:cNvPr id="3" name="Rectangle 2"/>
          <p:cNvSpPr/>
          <p:nvPr/>
        </p:nvSpPr>
        <p:spPr>
          <a:xfrm>
            <a:off x="69453" y="1726198"/>
            <a:ext cx="73334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Calibri" panose="020F0502020204030204" pitchFamily="34" charset="0"/>
              </a:rPr>
              <a:t>Koji podaci su potrebni FADN sistemu?</a:t>
            </a:r>
          </a:p>
          <a:p>
            <a:r>
              <a:rPr lang="vi-VN" sz="2800" dirty="0">
                <a:latin typeface="Calibri" panose="020F0502020204030204" pitchFamily="34" charset="0"/>
              </a:rPr>
              <a:t>Ko određuje šta će se prikupljati od podataka?</a:t>
            </a:r>
          </a:p>
          <a:p>
            <a:r>
              <a:rPr lang="vi-VN" sz="2800" dirty="0">
                <a:latin typeface="Calibri" panose="020F0502020204030204" pitchFamily="34" charset="0"/>
              </a:rPr>
              <a:t>Ko prikuplja podatke?</a:t>
            </a:r>
          </a:p>
          <a:p>
            <a:r>
              <a:rPr lang="vi-VN" sz="2800" dirty="0">
                <a:latin typeface="Calibri" panose="020F0502020204030204" pitchFamily="34" charset="0"/>
              </a:rPr>
              <a:t>Za koji period se prikupljaju podaci?</a:t>
            </a:r>
          </a:p>
          <a:p>
            <a:r>
              <a:rPr lang="vi-VN" sz="2800" dirty="0">
                <a:latin typeface="Calibri" panose="020F0502020204030204" pitchFamily="34" charset="0"/>
              </a:rPr>
              <a:t>Na koji način se podaci prikupljaju?</a:t>
            </a:r>
          </a:p>
          <a:p>
            <a:r>
              <a:rPr lang="vi-VN" sz="2800" dirty="0">
                <a:latin typeface="Calibri" panose="020F0502020204030204" pitchFamily="34" charset="0"/>
              </a:rPr>
              <a:t>Kako se postupa sa podacima?</a:t>
            </a:r>
          </a:p>
          <a:p>
            <a:r>
              <a:rPr lang="vi-VN" sz="2800" dirty="0">
                <a:latin typeface="Calibri" panose="020F0502020204030204" pitchFamily="34" charset="0"/>
              </a:rPr>
              <a:t>Čemo sve to služi?</a:t>
            </a:r>
          </a:p>
        </p:txBody>
      </p:sp>
    </p:spTree>
    <p:extLst>
      <p:ext uri="{BB962C8B-B14F-4D97-AF65-F5344CB8AC3E}">
        <p14:creationId xmlns="" xmlns:p14="http://schemas.microsoft.com/office/powerpoint/2010/main" val="163448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490" y="583430"/>
            <a:ext cx="60218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800" b="1" dirty="0">
                <a:solidFill>
                  <a:srgbClr val="FF0000"/>
                </a:solidFill>
              </a:rPr>
              <a:t>Koji su podaci potrebni FADN </a:t>
            </a:r>
            <a:r>
              <a:rPr lang="sr-Latn-RS" sz="2800" b="1" dirty="0" smtClean="0">
                <a:solidFill>
                  <a:srgbClr val="FF0000"/>
                </a:solidFill>
              </a:rPr>
              <a:t>sistemu ?</a:t>
            </a:r>
            <a:endParaRPr lang="sr-Latn-RS" sz="28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346" y="1106650"/>
            <a:ext cx="3284721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800" dirty="0"/>
              <a:t>FADN sistem:</a:t>
            </a:r>
          </a:p>
          <a:p>
            <a:r>
              <a:rPr lang="sr-Latn-RS" sz="2800" dirty="0"/>
              <a:t>Obavezni podaci koji se šalju </a:t>
            </a:r>
            <a:r>
              <a:rPr lang="sr-Latn-RS" sz="2800" dirty="0" smtClean="0"/>
              <a:t>EU</a:t>
            </a:r>
          </a:p>
          <a:p>
            <a:r>
              <a:rPr lang="sr-Latn-RS" sz="1400" dirty="0" smtClean="0"/>
              <a:t>(</a:t>
            </a:r>
            <a:r>
              <a:rPr lang="sr-Latn-RS" sz="1400" i="1" dirty="0" smtClean="0"/>
              <a:t>I</a:t>
            </a:r>
            <a:r>
              <a:rPr lang="en-US" sz="1400" i="1" dirty="0" err="1" smtClean="0"/>
              <a:t>mplementaciona</a:t>
            </a:r>
            <a:r>
              <a:rPr lang="en-US" sz="1400" i="1" dirty="0" smtClean="0"/>
              <a:t> </a:t>
            </a:r>
            <a:r>
              <a:rPr lang="en-US" sz="1400" i="1" dirty="0" err="1"/>
              <a:t>Uredba</a:t>
            </a:r>
            <a:r>
              <a:rPr lang="en-US" sz="1400" i="1" dirty="0"/>
              <a:t> </a:t>
            </a:r>
            <a:r>
              <a:rPr lang="en-US" sz="1400" i="1" dirty="0" err="1"/>
              <a:t>Komisije</a:t>
            </a:r>
            <a:r>
              <a:rPr lang="en-US" sz="1400" i="1" dirty="0"/>
              <a:t> (EU) br. 220/2015 od 03. </a:t>
            </a:r>
            <a:r>
              <a:rPr lang="en-US" sz="1400" i="1" dirty="0" err="1"/>
              <a:t>februara</a:t>
            </a:r>
            <a:r>
              <a:rPr lang="en-US" sz="1400" i="1" dirty="0"/>
              <a:t> 2015. </a:t>
            </a:r>
            <a:r>
              <a:rPr lang="en-US" sz="1400" i="1" dirty="0" err="1"/>
              <a:t>godine</a:t>
            </a:r>
            <a:r>
              <a:rPr lang="en-US" sz="1400" i="1" dirty="0"/>
              <a:t> o </a:t>
            </a:r>
            <a:r>
              <a:rPr lang="en-US" sz="1400" i="1" dirty="0" err="1"/>
              <a:t>utvrđivanju</a:t>
            </a:r>
            <a:r>
              <a:rPr lang="en-US" sz="1400" i="1" dirty="0"/>
              <a:t> </a:t>
            </a:r>
            <a:r>
              <a:rPr lang="en-US" sz="1400" i="1" dirty="0" err="1"/>
              <a:t>pravila</a:t>
            </a:r>
            <a:r>
              <a:rPr lang="en-US" sz="1400" i="1" dirty="0"/>
              <a:t> </a:t>
            </a:r>
            <a:r>
              <a:rPr lang="en-US" sz="1400" i="1" dirty="0" err="1"/>
              <a:t>za</a:t>
            </a:r>
            <a:r>
              <a:rPr lang="en-US" sz="1400" i="1" dirty="0"/>
              <a:t> </a:t>
            </a:r>
            <a:r>
              <a:rPr lang="en-US" sz="1400" i="1" dirty="0" err="1" smtClean="0"/>
              <a:t>primenu</a:t>
            </a:r>
            <a:r>
              <a:rPr lang="sr-Latn-RS" sz="1400" i="1" dirty="0" smtClean="0"/>
              <a:t> i </a:t>
            </a:r>
            <a:r>
              <a:rPr lang="en-US" sz="1400" i="1" dirty="0" err="1" smtClean="0"/>
              <a:t>Uredbe</a:t>
            </a:r>
            <a:r>
              <a:rPr lang="en-US" sz="1400" i="1" dirty="0" smtClean="0"/>
              <a:t> </a:t>
            </a:r>
            <a:r>
              <a:rPr lang="en-US" sz="1400" i="1" dirty="0" err="1"/>
              <a:t>Saveta</a:t>
            </a:r>
            <a:r>
              <a:rPr lang="en-US" sz="1400" i="1" dirty="0"/>
              <a:t> (EZ) br. 1217/2009 o </a:t>
            </a:r>
            <a:r>
              <a:rPr lang="en-US" sz="1400" i="1" dirty="0" err="1"/>
              <a:t>uspostavlјanju</a:t>
            </a:r>
            <a:r>
              <a:rPr lang="en-US" sz="1400" i="1" dirty="0"/>
              <a:t> </a:t>
            </a:r>
            <a:r>
              <a:rPr lang="en-US" sz="1400" i="1" dirty="0" err="1"/>
              <a:t>sistema</a:t>
            </a:r>
            <a:r>
              <a:rPr lang="en-US" sz="1400" i="1" dirty="0"/>
              <a:t> </a:t>
            </a:r>
            <a:r>
              <a:rPr lang="en-US" sz="1400" i="1" dirty="0" err="1"/>
              <a:t>za</a:t>
            </a:r>
            <a:r>
              <a:rPr lang="en-US" sz="1400" i="1" dirty="0"/>
              <a:t> </a:t>
            </a:r>
            <a:r>
              <a:rPr lang="en-US" sz="1400" i="1" dirty="0" err="1"/>
              <a:t>prikuplјanje</a:t>
            </a:r>
            <a:r>
              <a:rPr lang="en-US" sz="1400" i="1" dirty="0"/>
              <a:t> </a:t>
            </a:r>
            <a:r>
              <a:rPr lang="en-US" sz="1400" i="1" dirty="0" err="1"/>
              <a:t>računovodstvenih</a:t>
            </a:r>
            <a:r>
              <a:rPr lang="en-US" sz="1400" i="1" dirty="0"/>
              <a:t> </a:t>
            </a:r>
            <a:r>
              <a:rPr lang="en-US" sz="1400" i="1" dirty="0" err="1"/>
              <a:t>podataka</a:t>
            </a:r>
            <a:r>
              <a:rPr lang="en-US" sz="1400" i="1" dirty="0"/>
              <a:t> o </a:t>
            </a:r>
            <a:r>
              <a:rPr lang="en-US" sz="1400" i="1" dirty="0" err="1"/>
              <a:t>dohotku</a:t>
            </a:r>
            <a:r>
              <a:rPr lang="en-US" sz="1400" i="1" dirty="0"/>
              <a:t> </a:t>
            </a:r>
            <a:r>
              <a:rPr lang="en-US" sz="1400" i="1" dirty="0" err="1"/>
              <a:t>i</a:t>
            </a:r>
            <a:r>
              <a:rPr lang="en-US" sz="1400" i="1" dirty="0"/>
              <a:t> </a:t>
            </a:r>
            <a:r>
              <a:rPr lang="en-US" sz="1400" i="1" dirty="0" err="1"/>
              <a:t>poslovnim</a:t>
            </a:r>
            <a:r>
              <a:rPr lang="en-US" sz="1400" i="1" dirty="0"/>
              <a:t> </a:t>
            </a:r>
            <a:r>
              <a:rPr lang="en-US" sz="1400" i="1" dirty="0" err="1"/>
              <a:t>aktivnostima</a:t>
            </a:r>
            <a:r>
              <a:rPr lang="en-US" sz="1400" i="1" dirty="0"/>
              <a:t> </a:t>
            </a:r>
            <a:r>
              <a:rPr lang="en-US" sz="1400" i="1" dirty="0" err="1"/>
              <a:t>polјoprivrednih</a:t>
            </a:r>
            <a:r>
              <a:rPr lang="en-US" sz="1400" i="1" dirty="0"/>
              <a:t> </a:t>
            </a:r>
            <a:r>
              <a:rPr lang="en-US" sz="1400" i="1" dirty="0" err="1"/>
              <a:t>gazdinstava</a:t>
            </a:r>
            <a:r>
              <a:rPr lang="en-US" sz="1400" i="1" dirty="0"/>
              <a:t> u </a:t>
            </a:r>
            <a:r>
              <a:rPr lang="en-US" sz="1400" i="1" dirty="0" err="1"/>
              <a:t>Evropskoj</a:t>
            </a:r>
            <a:r>
              <a:rPr lang="en-US" sz="1400" i="1" dirty="0"/>
              <a:t> </a:t>
            </a:r>
            <a:r>
              <a:rPr lang="en-US" sz="1400" i="1" dirty="0" err="1" smtClean="0"/>
              <a:t>zajednici</a:t>
            </a:r>
            <a:r>
              <a:rPr lang="sr-Latn-RS" sz="1400" i="1" dirty="0" smtClean="0"/>
              <a:t>)</a:t>
            </a:r>
          </a:p>
          <a:p>
            <a:endParaRPr lang="sr-Latn-RS" sz="1400" dirty="0"/>
          </a:p>
          <a:p>
            <a:r>
              <a:rPr lang="sr-Latn-RS" sz="2800" dirty="0"/>
              <a:t>Dodatni podaci za </a:t>
            </a:r>
            <a:endParaRPr lang="sr-Latn-RS" sz="2800" dirty="0" smtClean="0"/>
          </a:p>
          <a:p>
            <a:r>
              <a:rPr lang="sr-Latn-RS" sz="2800" dirty="0" smtClean="0"/>
              <a:t>potrebe </a:t>
            </a:r>
            <a:r>
              <a:rPr lang="sr-Latn-RS" sz="2800" dirty="0"/>
              <a:t>države </a:t>
            </a:r>
            <a:endParaRPr lang="sr-Latn-RS" sz="2800" dirty="0" smtClean="0"/>
          </a:p>
          <a:p>
            <a:r>
              <a:rPr lang="sr-Latn-RS" sz="2800" dirty="0" smtClean="0"/>
              <a:t>koja </a:t>
            </a:r>
            <a:r>
              <a:rPr lang="sr-Latn-RS" sz="2800" dirty="0"/>
              <a:t>je korisnik sistema</a:t>
            </a:r>
          </a:p>
        </p:txBody>
      </p:sp>
      <p:pic>
        <p:nvPicPr>
          <p:cNvPr id="4" name="Picture 2" descr="C:\Users\Mirjana\Desktop\MAP_for_FADN_50_small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066" y="1216152"/>
            <a:ext cx="5708925" cy="48554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9820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519" y="812030"/>
            <a:ext cx="59217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altLang="sr-Latn-RS" sz="2800" b="1" dirty="0">
                <a:solidFill>
                  <a:srgbClr val="FF0000"/>
                </a:solidFill>
              </a:rPr>
              <a:t>Koji su podaci potrebni FADN sistemu?</a:t>
            </a:r>
            <a:endParaRPr lang="sr-Latn-RS" sz="28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7472" y="1682496"/>
            <a:ext cx="7232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  <a:defRPr/>
            </a:pPr>
            <a:r>
              <a:rPr lang="sr-Latn-RS" b="1" dirty="0"/>
              <a:t>Obavezni podaci koji se šalju EU:</a:t>
            </a:r>
          </a:p>
          <a:p>
            <a:pPr>
              <a:defRPr/>
            </a:pPr>
            <a:r>
              <a:rPr lang="sr-Latn-RS" dirty="0"/>
              <a:t>	1. Opšti podaci o poljoprivrednom gazdinstvu</a:t>
            </a:r>
          </a:p>
          <a:p>
            <a:pPr>
              <a:defRPr/>
            </a:pPr>
            <a:r>
              <a:rPr lang="sr-Latn-RS" dirty="0"/>
              <a:t>	2. Tip poljoprivredne proizvodnje</a:t>
            </a:r>
          </a:p>
          <a:p>
            <a:pPr>
              <a:defRPr/>
            </a:pPr>
            <a:r>
              <a:rPr lang="sr-Latn-RS" dirty="0"/>
              <a:t>	3. Podaci o radnoj snazi</a:t>
            </a:r>
          </a:p>
          <a:p>
            <a:pPr>
              <a:defRPr/>
            </a:pPr>
            <a:r>
              <a:rPr lang="sr-Latn-RS" dirty="0"/>
              <a:t>	4. Imovina poljoprivrednog gazdinstva</a:t>
            </a:r>
          </a:p>
          <a:p>
            <a:pPr>
              <a:defRPr/>
            </a:pPr>
            <a:r>
              <a:rPr lang="sr-Latn-RS" dirty="0"/>
              <a:t>	5. Kvote i ostala prava</a:t>
            </a:r>
          </a:p>
          <a:p>
            <a:pPr>
              <a:defRPr/>
            </a:pPr>
            <a:r>
              <a:rPr lang="sr-Latn-RS" dirty="0"/>
              <a:t>	6. Dugovanja</a:t>
            </a:r>
          </a:p>
          <a:p>
            <a:pPr>
              <a:defRPr/>
            </a:pPr>
            <a:r>
              <a:rPr lang="sr-Latn-RS" dirty="0"/>
              <a:t>	7. Podaci o PDV-u</a:t>
            </a:r>
          </a:p>
          <a:p>
            <a:pPr>
              <a:defRPr/>
            </a:pPr>
            <a:r>
              <a:rPr lang="sr-Latn-RS" dirty="0"/>
              <a:t>	8. Troškovi</a:t>
            </a:r>
          </a:p>
          <a:p>
            <a:pPr>
              <a:defRPr/>
            </a:pPr>
            <a:r>
              <a:rPr lang="sr-Latn-RS" dirty="0"/>
              <a:t>	9. Podaci o biljnoj proizvodnji</a:t>
            </a:r>
          </a:p>
          <a:p>
            <a:pPr>
              <a:defRPr/>
            </a:pPr>
            <a:r>
              <a:rPr lang="sr-Latn-RS" dirty="0"/>
              <a:t>	10. Podaci o stočarskoj proizvodnji</a:t>
            </a:r>
          </a:p>
          <a:p>
            <a:pPr>
              <a:defRPr/>
            </a:pPr>
            <a:r>
              <a:rPr lang="sr-Latn-RS" dirty="0"/>
              <a:t>	11. Podaci o  stočarskim proizvodima i povezanim uslugama</a:t>
            </a:r>
          </a:p>
          <a:p>
            <a:pPr>
              <a:defRPr/>
            </a:pPr>
            <a:r>
              <a:rPr lang="sr-Latn-RS" dirty="0"/>
              <a:t>	12. Ostale aktivnosti koje donose ekonomsku korist</a:t>
            </a:r>
          </a:p>
          <a:p>
            <a:pPr>
              <a:defRPr/>
            </a:pPr>
            <a:r>
              <a:rPr lang="sr-Latn-RS" dirty="0"/>
              <a:t>	13. Podaci o subvencijama</a:t>
            </a:r>
          </a:p>
        </p:txBody>
      </p:sp>
    </p:spTree>
    <p:extLst>
      <p:ext uri="{BB962C8B-B14F-4D97-AF65-F5344CB8AC3E}">
        <p14:creationId xmlns="" xmlns:p14="http://schemas.microsoft.com/office/powerpoint/2010/main" val="124138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519" y="812030"/>
            <a:ext cx="59217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altLang="sr-Latn-RS" sz="2800" b="1" dirty="0">
                <a:solidFill>
                  <a:srgbClr val="FF0000"/>
                </a:solidFill>
              </a:rPr>
              <a:t>Koji su podaci potrebni FADN sistemu?</a:t>
            </a:r>
            <a:endParaRPr lang="sr-Latn-R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1752600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  <a:defRPr/>
            </a:pPr>
            <a:r>
              <a:rPr lang="sr-Latn-RS" sz="2400" dirty="0" smtClean="0"/>
              <a:t>Dodatni podaci za potrebe države koja je korisnik sistema</a:t>
            </a:r>
          </a:p>
          <a:p>
            <a:pPr>
              <a:buFontTx/>
              <a:buChar char="-"/>
              <a:defRPr/>
            </a:pPr>
            <a:endParaRPr lang="sr-Latn-RS" sz="24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sr-Latn-RS" sz="2400" dirty="0" smtClean="0"/>
              <a:t>Za potrebe države koja je korisnik sistema mogu se pored obaveznih prikupiti i neki dodatni podaci (npr. koje su konkretne subvencije korišćene na gazdinstvu, da li gazdinstvo uzima u zakup državno zemljište</a:t>
            </a:r>
            <a:r>
              <a:rPr lang="en-US" sz="2400" dirty="0" smtClean="0"/>
              <a:t>, </a:t>
            </a:r>
            <a:r>
              <a:rPr lang="en-US" sz="2400" dirty="0" err="1" smtClean="0"/>
              <a:t>detaljni</a:t>
            </a:r>
            <a:r>
              <a:rPr lang="sr-Latn-RS" sz="2400" dirty="0" smtClean="0"/>
              <a:t> podaci po linijama proizvodnje, organska proizvodnja i sl.) 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662100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519" y="81203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sr-Latn-RS" sz="28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1519" y="288810"/>
            <a:ext cx="51428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3200" b="1" dirty="0">
                <a:solidFill>
                  <a:srgbClr val="FF0000"/>
                </a:solidFill>
              </a:rPr>
              <a:t>Računovodstvo i FADN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6250" y="981515"/>
            <a:ext cx="34198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 err="1"/>
              <a:t>Računovodstvena</a:t>
            </a:r>
            <a:r>
              <a:rPr lang="en-US" altLang="en-US" dirty="0"/>
              <a:t> </a:t>
            </a:r>
            <a:r>
              <a:rPr lang="en-US" altLang="en-US" dirty="0" err="1"/>
              <a:t>logika</a:t>
            </a:r>
            <a:r>
              <a:rPr lang="en-US" altLang="en-US" dirty="0"/>
              <a:t> </a:t>
            </a:r>
            <a:r>
              <a:rPr lang="en-US" altLang="en-US" dirty="0" err="1"/>
              <a:t>uvek</a:t>
            </a:r>
            <a:r>
              <a:rPr lang="en-US" altLang="en-US" dirty="0"/>
              <a:t> </a:t>
            </a:r>
            <a:r>
              <a:rPr lang="en-US" altLang="en-US" dirty="0" err="1"/>
              <a:t>kad</a:t>
            </a:r>
            <a:r>
              <a:rPr lang="en-US" altLang="en-US" dirty="0"/>
              <a:t> </a:t>
            </a:r>
            <a:r>
              <a:rPr lang="en-US" altLang="en-US" dirty="0" err="1"/>
              <a:t>promena</a:t>
            </a:r>
            <a:r>
              <a:rPr lang="en-US" altLang="en-US" dirty="0"/>
              <a:t> mora </a:t>
            </a:r>
            <a:r>
              <a:rPr lang="en-US" altLang="en-US" dirty="0" err="1"/>
              <a:t>biti</a:t>
            </a:r>
            <a:r>
              <a:rPr lang="en-US" altLang="en-US" dirty="0"/>
              <a:t> </a:t>
            </a:r>
            <a:r>
              <a:rPr lang="en-US" altLang="en-US" dirty="0" err="1"/>
              <a:t>zabeležena</a:t>
            </a:r>
            <a:r>
              <a:rPr lang="en-US" altLang="en-US" dirty="0"/>
              <a:t> </a:t>
            </a:r>
            <a:r>
              <a:rPr lang="en-US" altLang="en-US" dirty="0" err="1"/>
              <a:t>dva</a:t>
            </a:r>
            <a:r>
              <a:rPr lang="en-US" altLang="en-US" dirty="0"/>
              <a:t> puta</a:t>
            </a:r>
          </a:p>
          <a:p>
            <a:r>
              <a:rPr lang="en-US" altLang="en-US" dirty="0" err="1"/>
              <a:t>Prvi</a:t>
            </a:r>
            <a:r>
              <a:rPr lang="en-US" altLang="en-US" dirty="0"/>
              <a:t> put se </a:t>
            </a:r>
            <a:r>
              <a:rPr lang="en-US" altLang="en-US" dirty="0" err="1"/>
              <a:t>beleži</a:t>
            </a:r>
            <a:r>
              <a:rPr lang="en-US" altLang="en-US" dirty="0"/>
              <a:t> </a:t>
            </a:r>
            <a:r>
              <a:rPr lang="en-US" altLang="en-US" dirty="0" err="1"/>
              <a:t>vrsta</a:t>
            </a:r>
            <a:r>
              <a:rPr lang="en-US" altLang="en-US" dirty="0"/>
              <a:t> </a:t>
            </a:r>
            <a:r>
              <a:rPr lang="en-US" altLang="en-US" dirty="0" err="1"/>
              <a:t>promene</a:t>
            </a:r>
            <a:r>
              <a:rPr lang="en-US" altLang="en-US" dirty="0"/>
              <a:t>: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en-US" dirty="0" err="1"/>
              <a:t>Vrsta</a:t>
            </a:r>
            <a:r>
              <a:rPr lang="en-US" altLang="en-US" dirty="0"/>
              <a:t> </a:t>
            </a:r>
            <a:r>
              <a:rPr lang="en-US" altLang="en-US" dirty="0" err="1"/>
              <a:t>nabavke</a:t>
            </a:r>
            <a:r>
              <a:rPr lang="en-US" altLang="en-US" dirty="0"/>
              <a:t> (</a:t>
            </a:r>
            <a:r>
              <a:rPr lang="en-US" altLang="en-US" dirty="0" err="1"/>
              <a:t>seme,đubrivo</a:t>
            </a:r>
            <a:r>
              <a:rPr lang="en-US" altLang="en-US" dirty="0"/>
              <a:t>, </a:t>
            </a:r>
            <a:r>
              <a:rPr lang="en-US" altLang="en-US" dirty="0" err="1"/>
              <a:t>usluge</a:t>
            </a:r>
            <a:r>
              <a:rPr lang="en-US" altLang="en-US" dirty="0"/>
              <a:t>)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en-US" dirty="0" err="1"/>
              <a:t>Vrsta</a:t>
            </a:r>
            <a:r>
              <a:rPr lang="en-US" altLang="en-US" dirty="0"/>
              <a:t> </a:t>
            </a:r>
            <a:r>
              <a:rPr lang="en-US" altLang="en-US" dirty="0" err="1"/>
              <a:t>prodaje</a:t>
            </a:r>
            <a:r>
              <a:rPr lang="en-US" altLang="en-US" dirty="0"/>
              <a:t> (</a:t>
            </a:r>
            <a:r>
              <a:rPr lang="en-US" altLang="en-US" dirty="0" err="1"/>
              <a:t>usevi</a:t>
            </a:r>
            <a:r>
              <a:rPr lang="en-US" altLang="en-US" dirty="0"/>
              <a:t>, </a:t>
            </a:r>
            <a:r>
              <a:rPr lang="en-US" altLang="en-US" dirty="0" err="1"/>
              <a:t>životinje</a:t>
            </a:r>
            <a:r>
              <a:rPr lang="en-US" altLang="en-US" dirty="0"/>
              <a:t>, </a:t>
            </a:r>
            <a:r>
              <a:rPr lang="en-US" altLang="en-US" dirty="0" err="1"/>
              <a:t>proizvodi</a:t>
            </a:r>
            <a:r>
              <a:rPr lang="en-US" altLang="en-US" dirty="0"/>
              <a:t>,…) </a:t>
            </a:r>
          </a:p>
          <a:p>
            <a:r>
              <a:rPr lang="en-US" altLang="en-US" dirty="0" err="1"/>
              <a:t>Drugi</a:t>
            </a:r>
            <a:r>
              <a:rPr lang="en-US" altLang="en-US" dirty="0"/>
              <a:t> put se </a:t>
            </a:r>
            <a:r>
              <a:rPr lang="en-US" altLang="en-US" dirty="0" err="1"/>
              <a:t>beleži</a:t>
            </a:r>
            <a:r>
              <a:rPr lang="en-US" altLang="en-US" dirty="0"/>
              <a:t> </a:t>
            </a:r>
            <a:r>
              <a:rPr lang="en-US" altLang="en-US" dirty="0" err="1"/>
              <a:t>način</a:t>
            </a:r>
            <a:r>
              <a:rPr lang="en-US" altLang="en-US" dirty="0"/>
              <a:t> </a:t>
            </a:r>
            <a:r>
              <a:rPr lang="en-US" altLang="en-US" dirty="0" err="1"/>
              <a:t>plaćanja</a:t>
            </a:r>
            <a:r>
              <a:rPr lang="en-US" altLang="en-US" dirty="0"/>
              <a:t> (</a:t>
            </a:r>
            <a:r>
              <a:rPr lang="en-US" altLang="en-US" dirty="0" err="1"/>
              <a:t>keš</a:t>
            </a:r>
            <a:r>
              <a:rPr lang="en-US" altLang="en-US" dirty="0"/>
              <a:t>, </a:t>
            </a:r>
            <a:r>
              <a:rPr lang="en-US" altLang="en-US" dirty="0" err="1"/>
              <a:t>kredit</a:t>
            </a:r>
            <a:r>
              <a:rPr lang="en-US" altLang="en-US" dirty="0"/>
              <a:t>, </a:t>
            </a:r>
            <a:r>
              <a:rPr lang="en-US" altLang="en-US" dirty="0" err="1"/>
              <a:t>potraživanja</a:t>
            </a:r>
            <a:r>
              <a:rPr lang="en-US" altLang="en-US" dirty="0"/>
              <a:t>, </a:t>
            </a:r>
            <a:r>
              <a:rPr lang="en-US" altLang="en-US" dirty="0" err="1"/>
              <a:t>dugovanja</a:t>
            </a:r>
            <a:r>
              <a:rPr lang="en-US" altLang="en-US" dirty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36592" y="1335250"/>
            <a:ext cx="35753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potrebe</a:t>
            </a:r>
            <a:r>
              <a:rPr lang="en-US" dirty="0"/>
              <a:t> FADN </a:t>
            </a:r>
            <a:r>
              <a:rPr lang="en-US" dirty="0" err="1"/>
              <a:t>podaci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gazdinstva</a:t>
            </a:r>
            <a:r>
              <a:rPr lang="en-US" dirty="0"/>
              <a:t> se </a:t>
            </a:r>
            <a:r>
              <a:rPr lang="en-US" dirty="0" err="1"/>
              <a:t>beleže</a:t>
            </a:r>
            <a:r>
              <a:rPr lang="en-US" dirty="0"/>
              <a:t> </a:t>
            </a:r>
            <a:r>
              <a:rPr lang="en-US" dirty="0" err="1"/>
              <a:t>jednovremeno</a:t>
            </a:r>
            <a:r>
              <a:rPr lang="en-US" dirty="0"/>
              <a:t> </a:t>
            </a:r>
            <a:r>
              <a:rPr lang="sr-Latn-RS" dirty="0"/>
              <a:t>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jednom</a:t>
            </a:r>
            <a:r>
              <a:rPr lang="en-US" dirty="0"/>
              <a:t> </a:t>
            </a:r>
            <a:r>
              <a:rPr lang="en-US" dirty="0" err="1"/>
              <a:t>mestu</a:t>
            </a:r>
            <a:endParaRPr lang="sr-Latn-RS" dirty="0"/>
          </a:p>
          <a:p>
            <a:pPr>
              <a:defRPr/>
            </a:pPr>
            <a:r>
              <a:rPr lang="en-US" dirty="0" err="1"/>
              <a:t>Najsličnije</a:t>
            </a:r>
            <a:r>
              <a:rPr lang="en-US" dirty="0"/>
              <a:t> je </a:t>
            </a:r>
            <a:r>
              <a:rPr lang="en-US" dirty="0" err="1"/>
              <a:t>prostom</a:t>
            </a:r>
            <a:r>
              <a:rPr lang="en-US" dirty="0"/>
              <a:t> </a:t>
            </a:r>
            <a:r>
              <a:rPr lang="en-US" dirty="0" err="1"/>
              <a:t>knjigovodstvu</a:t>
            </a:r>
            <a:endParaRPr lang="en-US" dirty="0"/>
          </a:p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Ipak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… FADN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nije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računovodstvo</a:t>
            </a:r>
            <a:endParaRPr lang="sr-Latn-R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endParaRPr lang="sr-Latn-RS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vi-VN" dirty="0" smtClean="0">
                <a:solidFill>
                  <a:srgbClr val="FF0000"/>
                </a:solidFill>
                <a:latin typeface="Calibri" panose="020F0502020204030204" pitchFamily="34" charset="0"/>
              </a:rPr>
              <a:t>FADN </a:t>
            </a:r>
            <a:r>
              <a:rPr lang="vi-VN" dirty="0">
                <a:solidFill>
                  <a:srgbClr val="FF0000"/>
                </a:solidFill>
                <a:latin typeface="Calibri" panose="020F0502020204030204" pitchFamily="34" charset="0"/>
              </a:rPr>
              <a:t>sistem prikupljanja podataka u Srbiji je prilagođen gazdinstvima bez knjigovodstvene evidencije </a:t>
            </a:r>
          </a:p>
          <a:p>
            <a:pPr>
              <a:defRPr/>
            </a:pPr>
            <a:r>
              <a:rPr lang="vi-VN" dirty="0">
                <a:solidFill>
                  <a:srgbClr val="FF0000"/>
                </a:solidFill>
                <a:latin typeface="Calibri" panose="020F0502020204030204" pitchFamily="34" charset="0"/>
              </a:rPr>
              <a:t>Prikupljeni podaci – ekonomski </a:t>
            </a:r>
            <a:r>
              <a:rPr lang="vi-VN" dirty="0" smtClean="0">
                <a:solidFill>
                  <a:srgbClr val="FF0000"/>
                </a:solidFill>
                <a:latin typeface="Calibri" panose="020F0502020204030204" pitchFamily="34" charset="0"/>
              </a:rPr>
              <a:t>podaci</a:t>
            </a:r>
            <a:r>
              <a:rPr lang="sr-Latn-RS" dirty="0" smtClean="0">
                <a:solidFill>
                  <a:srgbClr val="FF0000"/>
                </a:solidFill>
                <a:latin typeface="Calibri" panose="020F0502020204030204" pitchFamily="34" charset="0"/>
              </a:rPr>
              <a:t>, ali mogu da se koriste i</a:t>
            </a:r>
            <a:r>
              <a:rPr lang="vi-VN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vi-VN" dirty="0">
                <a:solidFill>
                  <a:srgbClr val="FF0000"/>
                </a:solidFill>
                <a:latin typeface="Calibri" panose="020F0502020204030204" pitchFamily="34" charset="0"/>
              </a:rPr>
              <a:t>*računovodstveni </a:t>
            </a:r>
            <a:r>
              <a:rPr lang="vi-VN" dirty="0" smtClean="0">
                <a:solidFill>
                  <a:srgbClr val="FF0000"/>
                </a:solidFill>
                <a:latin typeface="Calibri" panose="020F0502020204030204" pitchFamily="34" charset="0"/>
              </a:rPr>
              <a:t>podaci</a:t>
            </a:r>
            <a:r>
              <a:rPr lang="sr-Latn-RS" dirty="0" smtClean="0">
                <a:solidFill>
                  <a:srgbClr val="FF0000"/>
                </a:solidFill>
                <a:latin typeface="Calibri" panose="020F0502020204030204" pitchFamily="34" charset="0"/>
              </a:rPr>
              <a:t>i</a:t>
            </a:r>
            <a:endParaRPr lang="sr-Latn-R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endParaRPr lang="sr-Latn-R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496" y="4398264"/>
            <a:ext cx="3547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Šta dobijamo kao rezultat?</a:t>
            </a:r>
          </a:p>
          <a:p>
            <a:endParaRPr lang="pl-P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smtClean="0"/>
              <a:t>Opšte </a:t>
            </a:r>
            <a:r>
              <a:rPr lang="pl-PL" dirty="0"/>
              <a:t>pokazatelje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Bilans stanja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Bilans uspeha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Dodatne podatke</a:t>
            </a:r>
          </a:p>
        </p:txBody>
      </p:sp>
    </p:spTree>
    <p:extLst>
      <p:ext uri="{BB962C8B-B14F-4D97-AF65-F5344CB8AC3E}">
        <p14:creationId xmlns="" xmlns:p14="http://schemas.microsoft.com/office/powerpoint/2010/main" val="4099995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5486400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Poslovne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promene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–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tokovi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proizvoda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novca</a:t>
            </a:r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124200"/>
            <a:ext cx="151765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own Arrow 7"/>
          <p:cNvSpPr/>
          <p:nvPr/>
        </p:nvSpPr>
        <p:spPr>
          <a:xfrm rot="17181076">
            <a:off x="2494756" y="2697957"/>
            <a:ext cx="503237" cy="1435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Down Arrow 8"/>
          <p:cNvSpPr/>
          <p:nvPr/>
        </p:nvSpPr>
        <p:spPr>
          <a:xfrm rot="17640075">
            <a:off x="6144419" y="4655344"/>
            <a:ext cx="422275" cy="9890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51" name="Content Placeholder 2"/>
          <p:cNvSpPr txBox="1">
            <a:spLocks/>
          </p:cNvSpPr>
          <p:nvPr/>
        </p:nvSpPr>
        <p:spPr bwMode="auto">
          <a:xfrm>
            <a:off x="457200" y="1600201"/>
            <a:ext cx="8229600" cy="377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Myriad Pro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Myriad Pro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Myriad Pro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Myriad Pro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9pPr>
          </a:lstStyle>
          <a:p>
            <a:pPr eaLnBrk="1" hangingPunct="1"/>
            <a:r>
              <a:rPr lang="sr-Latn-RS" altLang="en-US" sz="1800" dirty="0">
                <a:latin typeface="Calibri" panose="020F0502020204030204" pitchFamily="34" charset="0"/>
              </a:rPr>
              <a:t>Poslovne promene su vrednosno </a:t>
            </a:r>
            <a:r>
              <a:rPr lang="sr-Latn-RS" altLang="en-US" sz="1800" dirty="0" smtClean="0">
                <a:latin typeface="Calibri" panose="020F0502020204030204" pitchFamily="34" charset="0"/>
              </a:rPr>
              <a:t>merljive </a:t>
            </a:r>
            <a:r>
              <a:rPr lang="sr-Latn-RS" altLang="en-US" sz="1800" dirty="0">
                <a:latin typeface="Calibri" panose="020F0502020204030204" pitchFamily="34" charset="0"/>
              </a:rPr>
              <a:t>promene na imovini poljoprivrednog gazdinstva.</a:t>
            </a:r>
            <a:endParaRPr lang="en-US" altLang="en-US" sz="1800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dirty="0"/>
              <a:t>.</a:t>
            </a:r>
          </a:p>
        </p:txBody>
      </p:sp>
      <p:pic>
        <p:nvPicPr>
          <p:cNvPr id="9226" name="Picture 2" descr="C:\Users\bernard\Downloads\5-6-07-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5" y="5130800"/>
            <a:ext cx="2270125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3" descr="C:\Users\bernard\Downloads\tractor-plowing-fields-02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235575"/>
            <a:ext cx="205740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5" descr="C:\Users\bernard\Downloads\agriculture-farm-barn-01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962400"/>
            <a:ext cx="2316163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6" descr="C:\Users\bernard\Downloads\5-6-07-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100806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7" descr="C:\Users\bernard\Downloads\man_at_farm_21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1651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Down Arrow 7"/>
          <p:cNvSpPr/>
          <p:nvPr/>
        </p:nvSpPr>
        <p:spPr>
          <a:xfrm rot="16200000">
            <a:off x="2383631" y="3917157"/>
            <a:ext cx="503237" cy="1435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Down Arrow 7"/>
          <p:cNvSpPr/>
          <p:nvPr/>
        </p:nvSpPr>
        <p:spPr>
          <a:xfrm rot="14807616">
            <a:off x="2869406" y="5060157"/>
            <a:ext cx="503237" cy="1435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Down Arrow 8"/>
          <p:cNvSpPr/>
          <p:nvPr/>
        </p:nvSpPr>
        <p:spPr>
          <a:xfrm rot="15479925">
            <a:off x="6191250" y="3346450"/>
            <a:ext cx="485775" cy="1209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Espace réservé de la date 1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September2014</a:t>
            </a:r>
            <a:endParaRPr lang="en-US" dirty="0"/>
          </a:p>
        </p:txBody>
      </p:sp>
      <p:sp>
        <p:nvSpPr>
          <p:cNvPr id="6161" name="Espace réservé du numéro de diapositive 1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Myriad Pro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Myriad Pro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Myriad Pro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Myriad Pro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68B7C5-B906-455C-88C2-D0832DDEFA40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91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5105400" cy="9906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32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Stanje</a:t>
            </a:r>
            <a:r>
              <a:rPr lang="en-US" altLang="en-US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na</a:t>
            </a:r>
            <a:r>
              <a:rPr lang="en-US" altLang="en-US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gazdinstvu</a:t>
            </a:r>
            <a:endParaRPr lang="en-US" altLang="en-US" sz="32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10243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0" y="3602038"/>
            <a:ext cx="94138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602038"/>
            <a:ext cx="94138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3602038"/>
            <a:ext cx="9429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3602038"/>
            <a:ext cx="94138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Box 13"/>
          <p:cNvSpPr txBox="1">
            <a:spLocks noChangeArrowheads="1"/>
          </p:cNvSpPr>
          <p:nvPr/>
        </p:nvSpPr>
        <p:spPr bwMode="auto">
          <a:xfrm>
            <a:off x="838200" y="5715000"/>
            <a:ext cx="26209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Myriad Pro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Myriad Pro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Myriad Pro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Myriad Pro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3600" b="1"/>
              <a:t>01.01.201</a:t>
            </a:r>
            <a:r>
              <a:rPr lang="sr-Latn-RS" altLang="en-US" sz="3600" b="1"/>
              <a:t>5</a:t>
            </a:r>
            <a:r>
              <a:rPr lang="fr-FR" altLang="en-US" sz="3600" b="1"/>
              <a:t>.</a:t>
            </a:r>
            <a:endParaRPr lang="en-US" altLang="en-US" sz="3600" b="1"/>
          </a:p>
        </p:txBody>
      </p:sp>
      <p:sp>
        <p:nvSpPr>
          <p:cNvPr id="10248" name="TextBox 14"/>
          <p:cNvSpPr txBox="1">
            <a:spLocks noChangeArrowheads="1"/>
          </p:cNvSpPr>
          <p:nvPr/>
        </p:nvSpPr>
        <p:spPr bwMode="auto">
          <a:xfrm>
            <a:off x="5791200" y="5791200"/>
            <a:ext cx="26209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Myriad Pro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Myriad Pro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Myriad Pro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Myriad Pro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3600" b="1"/>
              <a:t>31.12.201</a:t>
            </a:r>
            <a:r>
              <a:rPr lang="sr-Latn-RS" altLang="en-US" sz="3600" b="1"/>
              <a:t>5</a:t>
            </a:r>
            <a:r>
              <a:rPr lang="fr-FR" altLang="en-US" sz="3600" b="1"/>
              <a:t>.</a:t>
            </a:r>
            <a:endParaRPr lang="en-US" altLang="en-US" sz="3600" b="1"/>
          </a:p>
        </p:txBody>
      </p:sp>
      <p:pic>
        <p:nvPicPr>
          <p:cNvPr id="10249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549650"/>
            <a:ext cx="941388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549650"/>
            <a:ext cx="941388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3549650"/>
            <a:ext cx="941387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49650"/>
            <a:ext cx="941388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3549650"/>
            <a:ext cx="942975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2" descr="C:\Users\bernard\Downloads\red_tractor_1109_2_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057400"/>
            <a:ext cx="17780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3" descr="C:\Users\bernard\Downloads\tractor-plowing-fields-02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1752600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3" descr="C:\Users\bernard\Downloads\tractor-plowing-fields-02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9924"/>
            <a:ext cx="1752600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e 28"/>
          <p:cNvGrpSpPr>
            <a:grpSpLocks/>
          </p:cNvGrpSpPr>
          <p:nvPr/>
        </p:nvGrpSpPr>
        <p:grpSpPr bwMode="auto">
          <a:xfrm>
            <a:off x="5638800" y="1676400"/>
            <a:ext cx="1587500" cy="1019175"/>
            <a:chOff x="2133600" y="2438400"/>
            <a:chExt cx="1587500" cy="1018674"/>
          </a:xfrm>
        </p:grpSpPr>
        <p:pic>
          <p:nvPicPr>
            <p:cNvPr id="7199" name="Picture 3" descr="C:\Users\bernard\Downloads\5-6-07-15-corn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2514600"/>
              <a:ext cx="596900" cy="942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00" name="Picture 3" descr="C:\Users\bernard\Downloads\5-6-07-15-corn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2514600"/>
              <a:ext cx="596900" cy="942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01" name="Picture 3" descr="C:\Users\bernard\Downloads\5-6-07-15-corn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2438400"/>
              <a:ext cx="596900" cy="942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e 29"/>
          <p:cNvGrpSpPr>
            <a:grpSpLocks/>
          </p:cNvGrpSpPr>
          <p:nvPr/>
        </p:nvGrpSpPr>
        <p:grpSpPr bwMode="auto">
          <a:xfrm>
            <a:off x="2286000" y="2590800"/>
            <a:ext cx="1587500" cy="1019175"/>
            <a:chOff x="2133600" y="2438400"/>
            <a:chExt cx="1587500" cy="1018674"/>
          </a:xfrm>
        </p:grpSpPr>
        <p:pic>
          <p:nvPicPr>
            <p:cNvPr id="7196" name="Picture 3" descr="C:\Users\bernard\Downloads\5-6-07-15-corn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2514600"/>
              <a:ext cx="596900" cy="942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7" name="Picture 3" descr="C:\Users\bernard\Downloads\5-6-07-15-corn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2514600"/>
              <a:ext cx="596900" cy="942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8" name="Picture 3" descr="C:\Users\bernard\Downloads\5-6-07-15-corn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2438400"/>
              <a:ext cx="596900" cy="942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e 33"/>
          <p:cNvGrpSpPr>
            <a:grpSpLocks/>
          </p:cNvGrpSpPr>
          <p:nvPr/>
        </p:nvGrpSpPr>
        <p:grpSpPr bwMode="auto">
          <a:xfrm>
            <a:off x="5410200" y="2590800"/>
            <a:ext cx="1587500" cy="1019175"/>
            <a:chOff x="2133600" y="2438400"/>
            <a:chExt cx="1587500" cy="1018674"/>
          </a:xfrm>
        </p:grpSpPr>
        <p:pic>
          <p:nvPicPr>
            <p:cNvPr id="7193" name="Picture 3" descr="C:\Users\bernard\Downloads\5-6-07-15-corn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2514600"/>
              <a:ext cx="596900" cy="942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4" name="Picture 3" descr="C:\Users\bernard\Downloads\5-6-07-15-corn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2514600"/>
              <a:ext cx="596900" cy="942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5" name="Picture 3" descr="C:\Users\bernard\Downloads\5-6-07-15-corn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2438400"/>
              <a:ext cx="596900" cy="942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0" name="Picture 6" descr="http://idata.over-blog.com/4/22/73/54/normal_ic_clipart_affaire_argent_-2891-29-1-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724400"/>
            <a:ext cx="1019175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Picture 6" descr="http://idata.over-blog.com/4/22/73/54/normal_ic_clipart_affaire_argent_-2891-29-1-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800600"/>
            <a:ext cx="1019175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Picture 6" descr="http://idata.over-blog.com/4/22/73/54/normal_ic_clipart_affaire_argent_-2891-29-1-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724400"/>
            <a:ext cx="1019175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Espace réservé de la date 3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err="1" smtClean="0"/>
              <a:t>September</a:t>
            </a:r>
            <a:r>
              <a:rPr lang="fr-FR" dirty="0" smtClean="0"/>
              <a:t> 2014</a:t>
            </a:r>
            <a:endParaRPr lang="en-US" dirty="0"/>
          </a:p>
        </p:txBody>
      </p:sp>
      <p:sp>
        <p:nvSpPr>
          <p:cNvPr id="7192" name="Espace réservé du numéro de diapositive 3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Myriad Pro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Myriad Pro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Myriad Pro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Myriad Pro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2F9DE0-D435-47DA-B4E7-11BA69370674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31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  <p:bldP spid="1024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253</TotalTime>
  <Words>885</Words>
  <Application>Microsoft Office PowerPoint</Application>
  <PresentationFormat>On-screen Show (4:3)</PresentationFormat>
  <Paragraphs>154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Poslovne promene– tokovi proizvoda, novca</vt:lpstr>
      <vt:lpstr>Stanje na gazdinstvu</vt:lpstr>
      <vt:lpstr>Slide 10</vt:lpstr>
      <vt:lpstr>FADN gazdinstva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Kako se postupa sa podacima?</vt:lpstr>
      <vt:lpstr>Slide 21</vt:lpstr>
      <vt:lpstr>Kome to koristi?</vt:lpstr>
      <vt:lpstr>Koje su koristi za poljoprivrednike?</vt:lpstr>
      <vt:lpstr>Šta ne smemo da zaboravimo?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Ivana</dc:creator>
  <cp:lastModifiedBy>dr Slavica Colic</cp:lastModifiedBy>
  <cp:revision>75</cp:revision>
  <dcterms:created xsi:type="dcterms:W3CDTF">2015-11-13T09:07:23Z</dcterms:created>
  <dcterms:modified xsi:type="dcterms:W3CDTF">2016-02-10T13:40:12Z</dcterms:modified>
</cp:coreProperties>
</file>