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5" r:id="rId5"/>
    <p:sldId id="257" r:id="rId6"/>
    <p:sldId id="266" r:id="rId7"/>
    <p:sldId id="264" r:id="rId8"/>
    <p:sldId id="269" r:id="rId9"/>
    <p:sldId id="272" r:id="rId10"/>
    <p:sldId id="261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1273C"/>
    <a:srgbClr val="000000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62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62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5958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C117-9A46-490A-B5FE-B55DC6827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DC87-02FF-4A76-8A8F-9E486D96D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6622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C117-9A46-490A-B5FE-B55DC6827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DC87-02FF-4A76-8A8F-9E486D96D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8364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C117-9A46-490A-B5FE-B55DC6827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DC87-02FF-4A76-8A8F-9E486D96D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7723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C117-9A46-490A-B5FE-B55DC6827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DC87-02FF-4A76-8A8F-9E486D96D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0713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C117-9A46-490A-B5FE-B55DC6827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DC87-02FF-4A76-8A8F-9E486D96D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7688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C117-9A46-490A-B5FE-B55DC6827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DC87-02FF-4A76-8A8F-9E486D96D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1225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C117-9A46-490A-B5FE-B55DC6827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DC87-02FF-4A76-8A8F-9E486D96D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0345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C117-9A46-490A-B5FE-B55DC6827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DC87-02FF-4A76-8A8F-9E486D96D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18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3398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C117-9A46-490A-B5FE-B55DC6827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DC87-02FF-4A76-8A8F-9E486D96D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917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C117-9A46-490A-B5FE-B55DC6827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DC87-02FF-4A76-8A8F-9E486D96D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449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C117-9A46-490A-B5FE-B55DC6827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DC87-02FF-4A76-8A8F-9E486D96D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1795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C117-9A46-490A-B5FE-B55DC6827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DC87-02FF-4A76-8A8F-9E486D96D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1110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C117-9A46-490A-B5FE-B55DC6827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DC87-02FF-4A76-8A8F-9E486D96D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9584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C117-9A46-490A-B5FE-B55DC6827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DC87-02FF-4A76-8A8F-9E486D96D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2636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C117-9A46-490A-B5FE-B55DC6827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DC87-02FF-4A76-8A8F-9E486D96D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0674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C117-9A46-490A-B5FE-B55DC6827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DC87-02FF-4A76-8A8F-9E486D96D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4234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C117-9A46-490A-B5FE-B55DC6827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DC87-02FF-4A76-8A8F-9E486D96D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9986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C117-9A46-490A-B5FE-B55DC6827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DC87-02FF-4A76-8A8F-9E486D96D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905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637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C117-9A46-490A-B5FE-B55DC6827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DC87-02FF-4A76-8A8F-9E486D96D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5079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C117-9A46-490A-B5FE-B55DC6827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DC87-02FF-4A76-8A8F-9E486D96D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1150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C117-9A46-490A-B5FE-B55DC6827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DC87-02FF-4A76-8A8F-9E486D96D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5167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C117-9A46-490A-B5FE-B55DC6827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DC87-02FF-4A76-8A8F-9E486D96D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87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382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72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832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306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220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450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730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AC117-9A46-490A-B5FE-B55DC6827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0DC87-02FF-4A76-8A8F-9E486D96D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329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AC117-9A46-490A-B5FE-B55DC6827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10-Feb-16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0DC87-02FF-4A76-8A8F-9E486D96D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461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vedran.tomic.83@gmail.com" TargetMode="External"/><Relationship Id="rId3" Type="http://schemas.openxmlformats.org/officeDocument/2006/relationships/hyperlink" Target="mailto:natasa.stankovic@vojvodina.gov.rs" TargetMode="External"/><Relationship Id="rId7" Type="http://schemas.openxmlformats.org/officeDocument/2006/relationships/hyperlink" Target="mailto:nljiljanic@ipn.bg.ac.rs" TargetMode="External"/><Relationship Id="rId2" Type="http://schemas.openxmlformats.org/officeDocument/2006/relationships/hyperlink" Target="mailto:bojan.andjelic@minpolj.gov.r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radisic@ipn.co.rs" TargetMode="External"/><Relationship Id="rId5" Type="http://schemas.openxmlformats.org/officeDocument/2006/relationships/hyperlink" Target="mailto:julkica.simic@vojvodina.gov.rs" TargetMode="External"/><Relationship Id="rId4" Type="http://schemas.openxmlformats.org/officeDocument/2006/relationships/hyperlink" Target="mailto:jurlina.goran@pssnovisad.rs" TargetMode="External"/><Relationship Id="rId9" Type="http://schemas.openxmlformats.org/officeDocument/2006/relationships/hyperlink" Target="mailto:scolic@ipn.bg.ac.r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7552" y="3602038"/>
            <a:ext cx="6592824" cy="1418018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Poseta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poljop</a:t>
            </a:r>
            <a:r>
              <a:rPr lang="sr-Latn-RS" sz="2800" dirty="0">
                <a:solidFill>
                  <a:schemeClr val="bg1"/>
                </a:solidFill>
              </a:rPr>
              <a:t>rivrednom gazdinstvu radi prikupljanja podataka korišćenjem Upitnika za obračunsku 2015. i 2016. godinu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433945" y="5320145"/>
            <a:ext cx="678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200" dirty="0" smtClean="0">
                <a:solidFill>
                  <a:schemeClr val="bg1"/>
                </a:solidFill>
              </a:rPr>
              <a:t>dr Slavica  Čolić, Institut za primenu nauke u poljoprivredi 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71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" y="274638"/>
            <a:ext cx="6620256" cy="1143000"/>
          </a:xfrm>
        </p:spPr>
        <p:txBody>
          <a:bodyPr>
            <a:normAutofit fontScale="90000"/>
          </a:bodyPr>
          <a:lstStyle/>
          <a:p>
            <a:r>
              <a:rPr lang="sr-Latn-RS" b="1" dirty="0" smtClean="0">
                <a:solidFill>
                  <a:srgbClr val="FF0000"/>
                </a:solidFill>
                <a:latin typeface="+mn-lt"/>
              </a:rPr>
              <a:t>Poseta poljoprivrednom gazdinstvu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7924800" cy="2362200"/>
          </a:xfrm>
        </p:spPr>
        <p:txBody>
          <a:bodyPr>
            <a:norm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Priprema</a:t>
            </a:r>
          </a:p>
          <a:p>
            <a:endParaRPr lang="sr-Latn-RS" dirty="0" smtClean="0">
              <a:solidFill>
                <a:schemeClr val="bg1"/>
              </a:solidFill>
            </a:endParaRPr>
          </a:p>
          <a:p>
            <a:r>
              <a:rPr lang="sr-Latn-RS" dirty="0" smtClean="0">
                <a:solidFill>
                  <a:schemeClr val="bg1"/>
                </a:solidFill>
              </a:rPr>
              <a:t>Poseta gazdinstvu i popunjavanje upitnika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4048" y="2097316"/>
            <a:ext cx="7077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dirty="0">
                <a:solidFill>
                  <a:srgbClr val="01273C"/>
                </a:solidFill>
              </a:rPr>
              <a:t>Priprema</a:t>
            </a:r>
          </a:p>
          <a:p>
            <a:endParaRPr lang="sr-Latn-RS" sz="2800" dirty="0">
              <a:solidFill>
                <a:srgbClr val="01273C"/>
              </a:solidFill>
            </a:endParaRPr>
          </a:p>
          <a:p>
            <a:r>
              <a:rPr lang="sr-Latn-RS" sz="2800" dirty="0">
                <a:solidFill>
                  <a:srgbClr val="01273C"/>
                </a:solidFill>
              </a:rPr>
              <a:t>Poseta gazdinstvu i popunjavanje upitnika</a:t>
            </a:r>
          </a:p>
          <a:p>
            <a:pPr>
              <a:buNone/>
            </a:pPr>
            <a:endParaRPr lang="en-US" sz="2800" dirty="0">
              <a:solidFill>
                <a:srgbClr val="01273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766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" y="1263872"/>
            <a:ext cx="87873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sr-Latn-RS" sz="2800" dirty="0" smtClean="0">
                <a:solidFill>
                  <a:srgbClr val="01273C"/>
                </a:solidFill>
              </a:rPr>
              <a:t>Dogovor </a:t>
            </a:r>
            <a:r>
              <a:rPr lang="sr-Latn-RS" sz="2800" dirty="0">
                <a:solidFill>
                  <a:srgbClr val="01273C"/>
                </a:solidFill>
              </a:rPr>
              <a:t>sa poljoprivrednim proizvođačem o vremenu i trajanju </a:t>
            </a:r>
            <a:r>
              <a:rPr lang="sr-Latn-RS" sz="2800" dirty="0" smtClean="0">
                <a:solidFill>
                  <a:srgbClr val="01273C"/>
                </a:solidFill>
              </a:rPr>
              <a:t>posete</a:t>
            </a:r>
          </a:p>
          <a:p>
            <a:pPr>
              <a:buFontTx/>
              <a:buChar char="-"/>
            </a:pPr>
            <a:endParaRPr lang="sr-Latn-RS" sz="2800" dirty="0">
              <a:solidFill>
                <a:srgbClr val="01273C"/>
              </a:solidFill>
            </a:endParaRPr>
          </a:p>
          <a:p>
            <a:pPr>
              <a:buFontTx/>
              <a:buChar char="-"/>
            </a:pPr>
            <a:r>
              <a:rPr lang="sr-Latn-RS" sz="2800" dirty="0" smtClean="0">
                <a:solidFill>
                  <a:srgbClr val="01273C"/>
                </a:solidFill>
              </a:rPr>
              <a:t>Priprema </a:t>
            </a:r>
            <a:r>
              <a:rPr lang="sr-Latn-RS" sz="2800" dirty="0">
                <a:solidFill>
                  <a:srgbClr val="01273C"/>
                </a:solidFill>
              </a:rPr>
              <a:t>materijala za posetu gazdinstvu (upitnik za popunjavanje, papiri </a:t>
            </a:r>
            <a:r>
              <a:rPr lang="sr-Latn-RS" sz="2800" dirty="0" smtClean="0">
                <a:solidFill>
                  <a:srgbClr val="01273C"/>
                </a:solidFill>
              </a:rPr>
              <a:t>sa beleškama za razgovor sa</a:t>
            </a:r>
            <a:r>
              <a:rPr lang="vi-VN" sz="2800" dirty="0" smtClean="0">
                <a:solidFill>
                  <a:srgbClr val="01273C"/>
                </a:solidFill>
              </a:rPr>
              <a:t> </a:t>
            </a:r>
            <a:r>
              <a:rPr lang="vi-VN" sz="2800" dirty="0">
                <a:solidFill>
                  <a:srgbClr val="01273C"/>
                </a:solidFill>
                <a:latin typeface="Calibri" panose="020F0502020204030204" pitchFamily="34" charset="0"/>
              </a:rPr>
              <a:t>poljoprivrednim </a:t>
            </a:r>
            <a:r>
              <a:rPr lang="vi-VN" sz="2800" dirty="0" smtClean="0">
                <a:solidFill>
                  <a:srgbClr val="01273C"/>
                </a:solidFill>
                <a:latin typeface="Calibri" panose="020F0502020204030204" pitchFamily="34" charset="0"/>
              </a:rPr>
              <a:t>proizvođa</a:t>
            </a:r>
            <a:r>
              <a:rPr lang="sr-Latn-RS" sz="2800" dirty="0" smtClean="0">
                <a:solidFill>
                  <a:srgbClr val="01273C"/>
                </a:solidFill>
                <a:latin typeface="Calibri" panose="020F0502020204030204" pitchFamily="34" charset="0"/>
              </a:rPr>
              <a:t>čem</a:t>
            </a:r>
          </a:p>
          <a:p>
            <a:pPr>
              <a:buFontTx/>
              <a:buChar char="-"/>
            </a:pPr>
            <a:endParaRPr lang="sr-Latn-RS" sz="2800" dirty="0" smtClean="0">
              <a:solidFill>
                <a:srgbClr val="01273C"/>
              </a:solidFill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sr-Latn-RS" sz="2800" dirty="0">
                <a:solidFill>
                  <a:srgbClr val="01273C"/>
                </a:solidFill>
              </a:rPr>
              <a:t>Uputstvo za sakupljanje i beleženje podataka </a:t>
            </a:r>
            <a:r>
              <a:rPr lang="sr-Latn-RS" sz="2800" dirty="0" smtClean="0">
                <a:solidFill>
                  <a:srgbClr val="01273C"/>
                </a:solidFill>
              </a:rPr>
              <a:t>( dokumenta, računi,...)</a:t>
            </a:r>
            <a:endParaRPr lang="sr-Cyrl-RS" sz="2800" dirty="0">
              <a:solidFill>
                <a:srgbClr val="01273C"/>
              </a:solidFill>
            </a:endParaRPr>
          </a:p>
          <a:p>
            <a:endParaRPr lang="sr-Latn-RS" sz="2800" dirty="0">
              <a:solidFill>
                <a:srgbClr val="01273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82296" y="482846"/>
            <a:ext cx="4613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r-Latn-RS" sz="3600" b="1" dirty="0">
                <a:solidFill>
                  <a:srgbClr val="FF0000"/>
                </a:solidFill>
              </a:rPr>
              <a:t>Priprema </a:t>
            </a:r>
            <a:r>
              <a:rPr lang="sr-Latn-RS" sz="3600" b="1" dirty="0" smtClean="0">
                <a:solidFill>
                  <a:srgbClr val="FF0000"/>
                </a:solidFill>
              </a:rPr>
              <a:t>posete</a:t>
            </a:r>
            <a:endParaRPr lang="sr-Latn-R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44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5867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 smtClean="0">
                <a:solidFill>
                  <a:schemeClr val="bg1"/>
                </a:solidFill>
              </a:rPr>
              <a:t>Poseta poljoprivrednom gazdinstvu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3" name="Picture 5" descr="C:\Users\Vlada\AppData\Local\Microsoft\Windows\Temporary Internet Files\Content.IE5\NRDJYDH8\MP90039955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057400"/>
            <a:ext cx="2590800" cy="3239291"/>
          </a:xfrm>
          <a:prstGeom prst="rect">
            <a:avLst/>
          </a:prstGeom>
          <a:noFill/>
        </p:spPr>
      </p:pic>
      <p:pic>
        <p:nvPicPr>
          <p:cNvPr id="8" name="Picture 7" descr="checkbo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800600"/>
            <a:ext cx="2337541" cy="2337541"/>
          </a:xfrm>
          <a:prstGeom prst="rect">
            <a:avLst/>
          </a:prstGeom>
        </p:spPr>
      </p:pic>
      <p:pic>
        <p:nvPicPr>
          <p:cNvPr id="2054" name="Picture 6" descr="C:\Users\Vlada\AppData\Local\Microsoft\Windows\Temporary Internet Files\Content.IE5\NRDJYDH8\MP90040538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09800"/>
            <a:ext cx="3627119" cy="2590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28271" y="3248465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dirty="0" smtClean="0">
                <a:solidFill>
                  <a:prstClr val="white"/>
                </a:solidFill>
              </a:rPr>
              <a:t>ili</a:t>
            </a:r>
            <a:endParaRPr lang="en-US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587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172200" cy="1143000"/>
          </a:xfrm>
        </p:spPr>
        <p:txBody>
          <a:bodyPr>
            <a:normAutofit/>
          </a:bodyPr>
          <a:lstStyle/>
          <a:p>
            <a:r>
              <a:rPr lang="sr-Latn-RS" sz="3600" b="1" dirty="0">
                <a:solidFill>
                  <a:srgbClr val="FF0000"/>
                </a:solidFill>
                <a:latin typeface="+mn-lt"/>
              </a:rPr>
              <a:t>Poseta poljoprivrednom gazdinstvu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7790688" cy="2362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9224" y="2660904"/>
            <a:ext cx="64830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sr-Latn-RS" sz="2800" dirty="0">
                <a:solidFill>
                  <a:srgbClr val="01273C"/>
                </a:solidFill>
              </a:rPr>
              <a:t>Definisati vremenski rok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r-Latn-RS" sz="2800" dirty="0">
                <a:solidFill>
                  <a:srgbClr val="01273C"/>
                </a:solidFill>
              </a:rPr>
              <a:t>Razdvojiti važno od nevažnog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r-Latn-RS" sz="2800" dirty="0">
                <a:solidFill>
                  <a:srgbClr val="01273C"/>
                </a:solidFill>
              </a:rPr>
              <a:t>Pomoći poljoprivrednom proizvođaču prilikom izjašnjavanja o podacima u vezi sa kojima nije siguran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r-Latn-RS" sz="2800" dirty="0">
                <a:solidFill>
                  <a:srgbClr val="01273C"/>
                </a:solidFill>
              </a:rPr>
              <a:t>Držati se predviđenog vremena</a:t>
            </a:r>
            <a:endParaRPr lang="en-US" sz="2800" dirty="0">
              <a:solidFill>
                <a:srgbClr val="01273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37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1143000"/>
          </a:xfrm>
        </p:spPr>
        <p:txBody>
          <a:bodyPr>
            <a:normAutofit/>
          </a:bodyPr>
          <a:lstStyle/>
          <a:p>
            <a:r>
              <a:rPr lang="sr-Latn-RS" sz="3600" b="1" dirty="0">
                <a:solidFill>
                  <a:srgbClr val="FF0000"/>
                </a:solidFill>
                <a:latin typeface="+mn-lt"/>
              </a:rPr>
              <a:t>Šta je neophodno imati u vidu?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7790688" cy="2362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7824" y="2670709"/>
            <a:ext cx="64830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sr-Latn-RS" sz="2800" dirty="0">
                <a:solidFill>
                  <a:srgbClr val="01273C"/>
                </a:solidFill>
              </a:rPr>
              <a:t>Učešće poljoprivrednih proizvođača je dobrovoljno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r-Latn-RS" sz="2800" dirty="0">
                <a:solidFill>
                  <a:srgbClr val="01273C"/>
                </a:solidFill>
              </a:rPr>
              <a:t>Poljoprivrednom proizvođaču treba ukazati na korist od učešća u sistemu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r-Latn-RS" sz="2800" dirty="0">
                <a:solidFill>
                  <a:srgbClr val="01273C"/>
                </a:solidFill>
              </a:rPr>
              <a:t>Podaci sa pojedinačnih poljoprivrednih gazdinstava su poverljivi</a:t>
            </a:r>
          </a:p>
        </p:txBody>
      </p:sp>
    </p:spTree>
    <p:extLst>
      <p:ext uri="{BB962C8B-B14F-4D97-AF65-F5344CB8AC3E}">
        <p14:creationId xmlns="" xmlns:p14="http://schemas.microsoft.com/office/powerpoint/2010/main" val="341244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5715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 smtClean="0">
                <a:solidFill>
                  <a:schemeClr val="bg1"/>
                </a:solidFill>
              </a:rPr>
              <a:t>Šta moramo da poštujemo?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064437"/>
            <a:ext cx="7010400" cy="4336363"/>
          </a:xfrm>
        </p:spPr>
        <p:txBody>
          <a:bodyPr>
            <a:normAutofit/>
          </a:bodyPr>
          <a:lstStyle/>
          <a:p>
            <a:r>
              <a:rPr lang="sr-Latn-RS" b="1" dirty="0" smtClean="0">
                <a:solidFill>
                  <a:schemeClr val="bg1"/>
                </a:solidFill>
              </a:rPr>
              <a:t>Vreme</a:t>
            </a:r>
            <a:r>
              <a:rPr lang="sr-Latn-RS" dirty="0" smtClean="0">
                <a:solidFill>
                  <a:schemeClr val="bg1"/>
                </a:solidFill>
              </a:rPr>
              <a:t> poljoprivrednog proizvođača</a:t>
            </a:r>
          </a:p>
          <a:p>
            <a:endParaRPr lang="sr-Latn-RS" dirty="0" smtClean="0">
              <a:solidFill>
                <a:schemeClr val="bg1"/>
              </a:solidFill>
            </a:endParaRPr>
          </a:p>
          <a:p>
            <a:r>
              <a:rPr lang="sr-Latn-RS" b="1" dirty="0" smtClean="0">
                <a:solidFill>
                  <a:schemeClr val="bg1"/>
                </a:solidFill>
              </a:rPr>
              <a:t>Informacije</a:t>
            </a:r>
            <a:r>
              <a:rPr lang="sr-Latn-RS" dirty="0" smtClean="0">
                <a:solidFill>
                  <a:schemeClr val="bg1"/>
                </a:solidFill>
              </a:rPr>
              <a:t> koje od njega dobijamo</a:t>
            </a:r>
          </a:p>
          <a:p>
            <a:endParaRPr lang="sr-Latn-RS" dirty="0" smtClean="0">
              <a:solidFill>
                <a:schemeClr val="bg1"/>
              </a:solidFill>
            </a:endParaRPr>
          </a:p>
          <a:p>
            <a:r>
              <a:rPr lang="sr-Latn-RS" b="1" dirty="0" smtClean="0">
                <a:solidFill>
                  <a:schemeClr val="bg1"/>
                </a:solidFill>
              </a:rPr>
              <a:t>P</a:t>
            </a:r>
            <a:r>
              <a:rPr lang="en-US" b="1" dirty="0" smtClean="0">
                <a:solidFill>
                  <a:schemeClr val="bg1"/>
                </a:solidFill>
              </a:rPr>
              <a:t>o</a:t>
            </a:r>
            <a:r>
              <a:rPr lang="sr-Latn-RS" b="1" dirty="0" smtClean="0">
                <a:solidFill>
                  <a:schemeClr val="bg1"/>
                </a:solidFill>
              </a:rPr>
              <a:t>verljivost </a:t>
            </a:r>
            <a:r>
              <a:rPr lang="sr-Latn-RS" dirty="0" smtClean="0">
                <a:solidFill>
                  <a:schemeClr val="bg1"/>
                </a:solidFill>
              </a:rPr>
              <a:t>njegovih ličnih podataka i individualnih podataka sa njegovog poljoprivrednog gazdinstva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pageInformationPlugin_medi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048000"/>
            <a:ext cx="1447800" cy="1000591"/>
          </a:xfrm>
          <a:prstGeom prst="rect">
            <a:avLst/>
          </a:prstGeom>
        </p:spPr>
      </p:pic>
      <p:pic>
        <p:nvPicPr>
          <p:cNvPr id="6" name="Picture 5" descr="Time-Tracking-300x3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600200"/>
            <a:ext cx="1186491" cy="1186491"/>
          </a:xfrm>
          <a:prstGeom prst="rect">
            <a:avLst/>
          </a:prstGeom>
        </p:spPr>
      </p:pic>
      <p:pic>
        <p:nvPicPr>
          <p:cNvPr id="7" name="Picture 6" descr="confidentiality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200" y="4495800"/>
            <a:ext cx="1320800" cy="990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779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487863"/>
            <a:ext cx="64008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508" name="Subtitle 2"/>
          <p:cNvSpPr txBox="1">
            <a:spLocks/>
          </p:cNvSpPr>
          <p:nvPr/>
        </p:nvSpPr>
        <p:spPr bwMode="auto">
          <a:xfrm>
            <a:off x="889000" y="1625600"/>
            <a:ext cx="625297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 eaLnBrk="1" hangingPunct="1">
              <a:buNone/>
              <a:defRPr/>
            </a:pPr>
            <a:r>
              <a:rPr lang="sr-Latn-RS" altLang="sr-Latn-RS" sz="2000" dirty="0" smtClean="0">
                <a:solidFill>
                  <a:srgbClr val="01273C"/>
                </a:solidFill>
                <a:latin typeface="+mn-lt"/>
                <a:cs typeface="Times New Roman" panose="02020603050405020304" pitchFamily="18" charset="0"/>
              </a:rPr>
              <a:t>Uputstvo za prikupljanje </a:t>
            </a:r>
            <a:r>
              <a:rPr lang="sr-Latn-RS" altLang="sr-Latn-RS" sz="2000" i="1" dirty="0" smtClean="0">
                <a:solidFill>
                  <a:srgbClr val="01273C"/>
                </a:solidFill>
                <a:latin typeface="+mn-lt"/>
                <a:cs typeface="Times New Roman" panose="02020603050405020304" pitchFamily="18" charset="0"/>
              </a:rPr>
              <a:t>FADN </a:t>
            </a:r>
            <a:r>
              <a:rPr lang="sr-Latn-RS" altLang="sr-Latn-RS" sz="2000" dirty="0" smtClean="0">
                <a:solidFill>
                  <a:srgbClr val="01273C"/>
                </a:solidFill>
                <a:latin typeface="+mn-lt"/>
                <a:cs typeface="Times New Roman" panose="02020603050405020304" pitchFamily="18" charset="0"/>
              </a:rPr>
              <a:t>podataka</a:t>
            </a:r>
          </a:p>
          <a:p>
            <a:pPr eaLnBrk="1" hangingPunct="1">
              <a:buNone/>
              <a:defRPr/>
            </a:pPr>
            <a:r>
              <a:rPr lang="sr-Latn-RS" altLang="sr-Latn-RS" sz="2000" dirty="0" smtClean="0">
                <a:solidFill>
                  <a:srgbClr val="01273C"/>
                </a:solidFill>
                <a:latin typeface="+mn-lt"/>
                <a:cs typeface="Times New Roman" panose="02020603050405020304" pitchFamily="18" charset="0"/>
              </a:rPr>
              <a:t>Uputstvo za unos podataka u </a:t>
            </a:r>
            <a:r>
              <a:rPr lang="sr-Latn-RS" altLang="sr-Latn-RS" sz="2000" i="1" dirty="0" smtClean="0">
                <a:solidFill>
                  <a:srgbClr val="01273C"/>
                </a:solidFill>
                <a:latin typeface="+mn-lt"/>
                <a:cs typeface="Times New Roman" panose="02020603050405020304" pitchFamily="18" charset="0"/>
              </a:rPr>
              <a:t>FADN </a:t>
            </a:r>
            <a:r>
              <a:rPr lang="sr-Latn-RS" altLang="sr-Latn-RS" sz="2000" dirty="0" smtClean="0">
                <a:solidFill>
                  <a:srgbClr val="01273C"/>
                </a:solidFill>
                <a:latin typeface="+mn-lt"/>
                <a:cs typeface="Times New Roman" panose="02020603050405020304" pitchFamily="18" charset="0"/>
              </a:rPr>
              <a:t>softversku aplikaciju</a:t>
            </a:r>
            <a:endParaRPr lang="sr-Latn-RS" altLang="sr-Latn-RS" sz="2000" dirty="0" smtClean="0">
              <a:solidFill>
                <a:srgbClr val="01273C"/>
              </a:solidFill>
              <a:latin typeface="+mn-lt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endParaRPr lang="en-US" altLang="sr-Latn-RS" sz="2000" dirty="0" smtClean="0">
              <a:solidFill>
                <a:srgbClr val="01273C"/>
              </a:solidFill>
              <a:latin typeface="+mn-lt"/>
            </a:endParaRPr>
          </a:p>
        </p:txBody>
      </p:sp>
      <p:sp>
        <p:nvSpPr>
          <p:cNvPr id="38917" name="Title 1"/>
          <p:cNvSpPr txBox="1">
            <a:spLocks/>
          </p:cNvSpPr>
          <p:nvPr/>
        </p:nvSpPr>
        <p:spPr bwMode="auto">
          <a:xfrm>
            <a:off x="889000" y="983488"/>
            <a:ext cx="4965192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dirty="0">
                <a:solidFill>
                  <a:srgbClr val="01273C"/>
                </a:solidFill>
                <a:latin typeface="+mn-lt"/>
                <a:cs typeface="Times New Roman" panose="02020603050405020304" pitchFamily="18" charset="0"/>
              </a:rPr>
              <a:t>Kome se obratiti za pomoć?</a:t>
            </a:r>
            <a:endParaRPr lang="en-US" altLang="sr-Latn-RS" dirty="0">
              <a:solidFill>
                <a:srgbClr val="01273C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9000" y="2844800"/>
            <a:ext cx="7327900" cy="319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sr-Latn-RS" altLang="sr-Latn-RS" b="1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NACIONALNA KOORDINACIONA GRUPA ZA </a:t>
            </a:r>
            <a:r>
              <a:rPr lang="sr-Latn-RS" altLang="sr-Latn-RS" b="1" i="1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FADN </a:t>
            </a:r>
            <a:r>
              <a:rPr lang="sr-Latn-RS" altLang="sr-Latn-RS" b="1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METODOLOGIJU:</a:t>
            </a:r>
            <a:r>
              <a:rPr lang="sr-Latn-RS" altLang="sr-Latn-RS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endParaRPr lang="en-US" altLang="sr-Latn-RS" dirty="0" smtClean="0">
              <a:solidFill>
                <a:srgbClr val="01273C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None/>
              <a:defRPr/>
            </a:pPr>
            <a:endParaRPr lang="sr-Latn-RS" altLang="sr-Latn-RS" dirty="0" smtClean="0">
              <a:solidFill>
                <a:srgbClr val="01273C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altLang="sr-Latn-RS" sz="1600" u="sng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Bojan </a:t>
            </a:r>
            <a:r>
              <a:rPr lang="sr-Latn-RS" altLang="sr-Latn-RS" sz="1600" u="sng" dirty="0">
                <a:solidFill>
                  <a:srgbClr val="01273C"/>
                </a:solidFill>
                <a:cs typeface="Times New Roman" panose="02020603050405020304" pitchFamily="18" charset="0"/>
              </a:rPr>
              <a:t>Anđelić </a:t>
            </a:r>
            <a:r>
              <a:rPr lang="sr-Latn-R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  <a:hlinkClick r:id="rId2"/>
              </a:rPr>
              <a:t>bojan.andjelic@minpolj.gov.rs</a:t>
            </a:r>
            <a:r>
              <a:rPr lang="en-U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endParaRPr lang="sr-Latn-RS" altLang="sr-Latn-RS" sz="1600" dirty="0">
              <a:solidFill>
                <a:srgbClr val="01273C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altLang="sr-Latn-RS" sz="1600" dirty="0">
                <a:solidFill>
                  <a:srgbClr val="01273C"/>
                </a:solidFill>
                <a:cs typeface="Times New Roman" panose="02020603050405020304" pitchFamily="18" charset="0"/>
              </a:rPr>
              <a:t>Nataša Stanković </a:t>
            </a:r>
            <a:r>
              <a:rPr lang="sr-Latn-R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  <a:hlinkClick r:id="rId3"/>
              </a:rPr>
              <a:t>natasa.stankovic@vojvodina.gov.rs</a:t>
            </a:r>
            <a:r>
              <a:rPr lang="en-U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endParaRPr lang="sr-Latn-RS" altLang="sr-Latn-RS" sz="1600" dirty="0">
              <a:solidFill>
                <a:srgbClr val="01273C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altLang="sr-Latn-RS" sz="1600" dirty="0">
                <a:solidFill>
                  <a:srgbClr val="01273C"/>
                </a:solidFill>
                <a:cs typeface="Times New Roman" panose="02020603050405020304" pitchFamily="18" charset="0"/>
              </a:rPr>
              <a:t>Goran Jurlina </a:t>
            </a:r>
            <a:r>
              <a:rPr lang="sr-Latn-R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  <a:hlinkClick r:id="rId4"/>
              </a:rPr>
              <a:t>jurlina.goran@pssnovisad.rs</a:t>
            </a:r>
            <a:r>
              <a:rPr lang="en-U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endParaRPr lang="sr-Latn-RS" altLang="sr-Latn-RS" sz="1600" dirty="0">
              <a:solidFill>
                <a:srgbClr val="01273C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altLang="sr-Latn-RS" sz="1600" u="sng" dirty="0">
                <a:solidFill>
                  <a:srgbClr val="01273C"/>
                </a:solidFill>
                <a:cs typeface="Times New Roman" panose="02020603050405020304" pitchFamily="18" charset="0"/>
              </a:rPr>
              <a:t>Julkica Simić  </a:t>
            </a:r>
            <a:r>
              <a:rPr lang="sr-Latn-R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  <a:hlinkClick r:id="rId5"/>
              </a:rPr>
              <a:t>julkica.simic@vojvodina.gov.rs</a:t>
            </a:r>
            <a:r>
              <a:rPr lang="en-U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endParaRPr lang="sr-Latn-RS" altLang="sr-Latn-RS" sz="1600" dirty="0">
              <a:solidFill>
                <a:srgbClr val="01273C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altLang="sr-Latn-RS" sz="1600" dirty="0">
                <a:solidFill>
                  <a:srgbClr val="01273C"/>
                </a:solidFill>
                <a:cs typeface="Times New Roman" panose="02020603050405020304" pitchFamily="18" charset="0"/>
              </a:rPr>
              <a:t>Robert Radišić  </a:t>
            </a:r>
            <a:r>
              <a:rPr lang="sr-Latn-R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  <a:hlinkClick r:id="rId6"/>
              </a:rPr>
              <a:t>rradisic@ipn.co.rs</a:t>
            </a:r>
            <a:r>
              <a:rPr lang="en-U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endParaRPr lang="sr-Latn-RS" altLang="sr-Latn-RS" sz="1600" dirty="0">
              <a:solidFill>
                <a:srgbClr val="01273C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altLang="sr-Latn-RS" sz="1600" dirty="0">
                <a:solidFill>
                  <a:srgbClr val="01273C"/>
                </a:solidFill>
                <a:cs typeface="Times New Roman" panose="02020603050405020304" pitchFamily="18" charset="0"/>
              </a:rPr>
              <a:t>Nikola Ljiljanić  </a:t>
            </a:r>
            <a:r>
              <a:rPr lang="sr-Latn-R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  <a:hlinkClick r:id="rId7"/>
              </a:rPr>
              <a:t>nljiljanic@ipn.bg.ac.rs</a:t>
            </a:r>
            <a:r>
              <a:rPr lang="en-U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endParaRPr lang="sr-Latn-RS" altLang="sr-Latn-RS" sz="1600" dirty="0">
              <a:solidFill>
                <a:srgbClr val="01273C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altLang="sr-Latn-RS" sz="1600" dirty="0">
                <a:solidFill>
                  <a:srgbClr val="01273C"/>
                </a:solidFill>
                <a:cs typeface="Times New Roman" panose="02020603050405020304" pitchFamily="18" charset="0"/>
              </a:rPr>
              <a:t>Vedran Tomić </a:t>
            </a:r>
            <a:r>
              <a:rPr lang="sr-Latn-R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  <a:hlinkClick r:id="rId8"/>
              </a:rPr>
              <a:t>vedran.tomic.83@gmail.com</a:t>
            </a:r>
            <a:r>
              <a:rPr lang="en-U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endParaRPr lang="sr-Latn-RS" altLang="sr-Latn-RS" sz="1600" dirty="0">
              <a:solidFill>
                <a:srgbClr val="01273C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altLang="sr-Latn-RS" sz="1600" u="sng" dirty="0">
                <a:solidFill>
                  <a:srgbClr val="01273C"/>
                </a:solidFill>
                <a:cs typeface="Times New Roman" panose="02020603050405020304" pitchFamily="18" charset="0"/>
              </a:rPr>
              <a:t>Slavica Čolić  </a:t>
            </a:r>
            <a:r>
              <a:rPr lang="sr-Latn-R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  <a:hlinkClick r:id="rId9"/>
              </a:rPr>
              <a:t>scolic@ipn.bg.ac.rs</a:t>
            </a:r>
            <a:r>
              <a:rPr lang="en-U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endParaRPr lang="sr-Latn-RS" altLang="sr-Latn-RS" sz="1600" dirty="0">
              <a:solidFill>
                <a:srgbClr val="01273C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5000" y="2705100"/>
            <a:ext cx="7289800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837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767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220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Theme1</vt:lpstr>
      <vt:lpstr>1_Theme1</vt:lpstr>
      <vt:lpstr>Slide 1</vt:lpstr>
      <vt:lpstr>Poseta poljoprivrednom gazdinstvu</vt:lpstr>
      <vt:lpstr>Slide 3</vt:lpstr>
      <vt:lpstr>Poseta poljoprivrednom gazdinstvu</vt:lpstr>
      <vt:lpstr>Poseta poljoprivrednom gazdinstvu</vt:lpstr>
      <vt:lpstr>Šta je neophodno imati u vidu?</vt:lpstr>
      <vt:lpstr>Šta moramo da poštujemo?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Ivana</dc:creator>
  <cp:lastModifiedBy>dr Slavica Colic</cp:lastModifiedBy>
  <cp:revision>32</cp:revision>
  <dcterms:created xsi:type="dcterms:W3CDTF">2015-11-13T09:07:23Z</dcterms:created>
  <dcterms:modified xsi:type="dcterms:W3CDTF">2016-02-10T14:01:42Z</dcterms:modified>
</cp:coreProperties>
</file>