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81" r:id="rId4"/>
    <p:sldId id="305" r:id="rId5"/>
    <p:sldId id="280" r:id="rId6"/>
    <p:sldId id="289" r:id="rId7"/>
    <p:sldId id="296" r:id="rId8"/>
    <p:sldId id="295" r:id="rId9"/>
    <p:sldId id="304" r:id="rId10"/>
    <p:sldId id="306" r:id="rId11"/>
    <p:sldId id="286" r:id="rId12"/>
    <p:sldId id="303" r:id="rId13"/>
    <p:sldId id="297" r:id="rId14"/>
    <p:sldId id="307" r:id="rId15"/>
    <p:sldId id="293" r:id="rId16"/>
    <p:sldId id="294" r:id="rId17"/>
    <p:sldId id="298" r:id="rId18"/>
    <p:sldId id="299" r:id="rId19"/>
    <p:sldId id="301" r:id="rId20"/>
    <p:sldId id="300" r:id="rId21"/>
    <p:sldId id="260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381"/>
    <a:srgbClr val="959597"/>
    <a:srgbClr val="535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3" autoAdjust="0"/>
    <p:restoredTop sz="94660"/>
  </p:normalViewPr>
  <p:slideViewPr>
    <p:cSldViewPr>
      <p:cViewPr>
        <p:scale>
          <a:sx n="99" d="100"/>
          <a:sy n="99" d="100"/>
        </p:scale>
        <p:origin x="-52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4823-A16F-4AA4-93B8-0A4885D97093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2D9E-DF78-40C0-B272-EDDAE5593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A295-47BA-4E11-A10C-A4AB1FDBC922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EBC9-FB88-467A-832A-6B9A17F6F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3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BC9-FB88-467A-832A-6B9A17F6FF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5E0F9-0DFE-47F6-ACA7-404BCC2C57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000" b="1" smtClean="0"/>
              <a:t>Ekonomičnost</a:t>
            </a:r>
            <a:r>
              <a:rPr lang="sr-Latn-CS" sz="1000" b="1" smtClean="0"/>
              <a:t> </a:t>
            </a:r>
            <a:r>
              <a:rPr lang="en-US" sz="1000" b="1" smtClean="0"/>
              <a:t>( stvoriti veći ukupan prihod sa manje troskova)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b="1" smtClean="0"/>
              <a:t>Rentabilnost  (stvoriti veću dobit sa  manje angažovanih sredstava)</a:t>
            </a: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000" b="1" smtClean="0"/>
              <a:t>Produktivnost(proizvesti određenu količinu proizvoda sa manjim utroškom radne snage)</a:t>
            </a:r>
            <a:endParaRPr lang="en-US" sz="1000" smtClean="0"/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VI SLAJD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LEDNJ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C30F-F9DB-48EB-8A74-F97804DAC76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4" r:id="rId6"/>
    <p:sldLayoutId id="2147483656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adn.rs/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463326" cy="2364423"/>
          </a:xfrm>
          <a:prstGeom prst="rect">
            <a:avLst/>
          </a:prstGeom>
          <a:noFill/>
        </p:spPr>
      </p:pic>
      <p:pic>
        <p:nvPicPr>
          <p:cNvPr id="3" name="Picture 2" descr="F:\ALEKSANDRA\FADN  (2012)\NOVI FADN\PTT\LOGOTIPI RGB\europe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500226" cy="147481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962401"/>
            <a:ext cx="87249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i="1" dirty="0">
                <a:solidFill>
                  <a:schemeClr val="bg1"/>
                </a:solidFill>
              </a:rPr>
              <a:t>FADN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sr-Cyrl-RS" altLang="en-US" sz="3200" b="1" dirty="0">
                <a:solidFill>
                  <a:schemeClr val="bg1"/>
                </a:solidFill>
              </a:rPr>
              <a:t> У СРБИЈИ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73" y="2352580"/>
            <a:ext cx="1790700" cy="103685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4600" y="54102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Myriad Pro"/>
              </a:rPr>
              <a:t>Мирјана</a:t>
            </a:r>
            <a:r>
              <a:rPr lang="en-US" i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Myriad Pro"/>
              </a:rPr>
              <a:t>Бојчевски</a:t>
            </a:r>
            <a:r>
              <a:rPr lang="en-US" i="1" dirty="0">
                <a:solidFill>
                  <a:schemeClr val="bg1"/>
                </a:solidFill>
                <a:latin typeface="Myriad Pro"/>
              </a:rPr>
              <a:t>, </a:t>
            </a:r>
          </a:p>
          <a:p>
            <a:pPr algn="ctr"/>
            <a:r>
              <a:rPr lang="en-US" b="1" i="1" dirty="0" err="1">
                <a:solidFill>
                  <a:schemeClr val="bg1"/>
                </a:solidFill>
                <a:latin typeface="Myriad Pro"/>
              </a:rPr>
              <a:t>Одсек</a:t>
            </a:r>
            <a:r>
              <a:rPr lang="en-US" b="1" i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Myriad Pro"/>
              </a:rPr>
              <a:t>за</a:t>
            </a:r>
            <a:r>
              <a:rPr lang="en-US" b="1" i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Myriad Pro"/>
              </a:rPr>
              <a:t>аналитику</a:t>
            </a:r>
            <a:r>
              <a:rPr lang="en-US" b="1" i="1" dirty="0">
                <a:solidFill>
                  <a:schemeClr val="bg1"/>
                </a:solidFill>
                <a:latin typeface="Myriad Pro"/>
              </a:rPr>
              <a:t> и </a:t>
            </a:r>
            <a:r>
              <a:rPr lang="en-US" b="1" i="1" dirty="0" err="1">
                <a:solidFill>
                  <a:schemeClr val="bg1"/>
                </a:solidFill>
                <a:latin typeface="Myriad Pro"/>
              </a:rPr>
              <a:t>статистику</a:t>
            </a:r>
            <a:endParaRPr lang="en-US" b="1" i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609600"/>
          </a:xfrm>
        </p:spPr>
        <p:txBody>
          <a:bodyPr>
            <a:noAutofit/>
          </a:bodyPr>
          <a:lstStyle/>
          <a:p>
            <a:pPr algn="l"/>
            <a:r>
              <a:rPr lang="sr-Cyrl-RS" altLang="en-US" sz="2800" b="1" dirty="0" smtClean="0">
                <a:solidFill>
                  <a:srgbClr val="FF0000"/>
                </a:solidFill>
              </a:rPr>
              <a:t>Планирани узорак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(2014)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Pladsholder til ind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63870"/>
              </p:ext>
            </p:extLst>
          </p:nvPr>
        </p:nvGraphicFramePr>
        <p:xfrm>
          <a:off x="228600" y="1219200"/>
          <a:ext cx="851694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776"/>
                <a:gridCol w="1703388"/>
                <a:gridCol w="1703388"/>
                <a:gridCol w="17033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r>
                        <a:rPr lang="sr-Cyrl-RS" dirty="0" smtClean="0"/>
                        <a:t>ип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Србија Север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Србија Југ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Укупно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Ратарство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Хортикултура у заштићеном простору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Хортикултура на отвореном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Виноградарство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Воћарство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Млекарство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Узгој разне стоке на испаши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Свињарство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Живинарство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Мешовита производња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Укупно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44488" y="3717032"/>
            <a:ext cx="9100120" cy="2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RS" sz="2500" b="1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Прикупити рачуноводствене податке неопходне за:</a:t>
            </a:r>
            <a:endParaRPr lang="en-GB" sz="2500" b="1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500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Годишње утврђивање прихода пољопривредних газдинстава</a:t>
            </a:r>
            <a:endParaRPr lang="en-GB" sz="2500" b="1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0"/>
            <a:endParaRPr lang="en-GB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Анализу пословања пољопривредних газдинстава</a:t>
            </a:r>
            <a:endParaRPr lang="en-GB" sz="2500" b="1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1400" dirty="0">
              <a:solidFill>
                <a:srgbClr val="53535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60648"/>
            <a:ext cx="58891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RS" altLang="en-US" sz="2800" b="1" i="1" dirty="0" smtClean="0">
                <a:solidFill>
                  <a:srgbClr val="FF0000"/>
                </a:solidFill>
              </a:rPr>
              <a:t>Методологија</a:t>
            </a:r>
            <a:r>
              <a:rPr lang="da-DK" sz="2800" b="1" i="1" dirty="0" smtClean="0">
                <a:solidFill>
                  <a:srgbClr val="FF0000"/>
                </a:solidFill>
              </a:rPr>
              <a:t> </a:t>
            </a:r>
            <a:r>
              <a:rPr lang="da-DK" sz="2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FADN</a:t>
            </a:r>
            <a:r>
              <a:rPr lang="sr-Cyrl-RS" sz="2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система</a:t>
            </a:r>
            <a:r>
              <a:rPr kumimoji="0" lang="sr-Cyrl-B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92244"/>
            <a:ext cx="858302" cy="541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496" y="1268760"/>
            <a:ext cx="756084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altLang="en-US" sz="2400" dirty="0" smtClean="0">
                <a:solidFill>
                  <a:srgbClr val="246381"/>
                </a:solidFill>
              </a:rPr>
              <a:t>   </a:t>
            </a:r>
          </a:p>
          <a:p>
            <a:pPr>
              <a:lnSpc>
                <a:spcPts val="1875"/>
              </a:lnSpc>
            </a:pPr>
            <a:r>
              <a:rPr lang="ru-RU" altLang="en-US" sz="2400" b="1" dirty="0" smtClean="0">
                <a:solidFill>
                  <a:srgbClr val="246381"/>
                </a:solidFill>
              </a:rPr>
              <a:t>Све се заснива на прописима Европске уније</a:t>
            </a:r>
          </a:p>
          <a:p>
            <a:pPr>
              <a:lnSpc>
                <a:spcPts val="1875"/>
              </a:lnSpc>
            </a:pPr>
            <a:endParaRPr lang="ru-RU" altLang="en-US" sz="2400" dirty="0" smtClean="0">
              <a:solidFill>
                <a:srgbClr val="246381"/>
              </a:solidFill>
            </a:endParaRPr>
          </a:p>
          <a:p>
            <a:pPr>
              <a:lnSpc>
                <a:spcPts val="1875"/>
              </a:lnSpc>
              <a:buFont typeface="Arial" pitchFamily="34" charset="0"/>
              <a:buChar char="•"/>
            </a:pPr>
            <a:r>
              <a:rPr lang="ru-RU" altLang="en-US" sz="2400" dirty="0" smtClean="0">
                <a:solidFill>
                  <a:srgbClr val="246381"/>
                </a:solidFill>
              </a:rPr>
              <a:t>   Подаци које треба прикупити</a:t>
            </a:r>
          </a:p>
          <a:p>
            <a:pPr>
              <a:lnSpc>
                <a:spcPts val="1875"/>
              </a:lnSpc>
              <a:buFont typeface="Arial" pitchFamily="34" charset="0"/>
              <a:buChar char="•"/>
            </a:pPr>
            <a:endParaRPr lang="ru-RU" altLang="en-US" sz="2400" dirty="0" smtClean="0">
              <a:solidFill>
                <a:srgbClr val="246381"/>
              </a:solidFill>
            </a:endParaRPr>
          </a:p>
          <a:p>
            <a:pPr>
              <a:lnSpc>
                <a:spcPts val="1875"/>
              </a:lnSpc>
              <a:buFont typeface="Arial" pitchFamily="34" charset="0"/>
              <a:buChar char="•"/>
            </a:pPr>
            <a:r>
              <a:rPr lang="ru-RU" altLang="en-US" sz="2400" dirty="0" smtClean="0">
                <a:solidFill>
                  <a:srgbClr val="246381"/>
                </a:solidFill>
              </a:rPr>
              <a:t>   Валидација</a:t>
            </a:r>
          </a:p>
          <a:p>
            <a:pPr>
              <a:lnSpc>
                <a:spcPts val="1875"/>
              </a:lnSpc>
              <a:buFont typeface="Arial" pitchFamily="34" charset="0"/>
              <a:buChar char="•"/>
            </a:pPr>
            <a:endParaRPr lang="ru-RU" altLang="en-US" sz="2400" dirty="0" smtClean="0">
              <a:solidFill>
                <a:srgbClr val="246381"/>
              </a:solidFill>
            </a:endParaRPr>
          </a:p>
          <a:p>
            <a:pPr>
              <a:lnSpc>
                <a:spcPts val="1875"/>
              </a:lnSpc>
              <a:buFont typeface="Arial" pitchFamily="34" charset="0"/>
              <a:buChar char="•"/>
            </a:pPr>
            <a:r>
              <a:rPr lang="ru-RU" altLang="en-US" sz="2400" dirty="0" smtClean="0">
                <a:solidFill>
                  <a:srgbClr val="246381"/>
                </a:solidFill>
              </a:rPr>
              <a:t>   Резултати</a:t>
            </a:r>
          </a:p>
          <a:p>
            <a:pPr>
              <a:lnSpc>
                <a:spcPts val="1875"/>
              </a:lnSpc>
            </a:pPr>
            <a:endParaRPr lang="ru-RU" altLang="en-US" sz="2400" dirty="0" smtClean="0">
              <a:solidFill>
                <a:srgbClr val="24638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64768" y="2636912"/>
            <a:ext cx="5400600" cy="1368152"/>
          </a:xfrm>
          <a:prstGeom prst="ellipse">
            <a:avLst/>
          </a:prstGeom>
          <a:solidFill>
            <a:srgbClr val="959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2400" b="1" dirty="0" smtClean="0">
                <a:solidFill>
                  <a:srgbClr val="FF0000"/>
                </a:solidFill>
              </a:rPr>
              <a:t>СВРХА </a:t>
            </a:r>
            <a:r>
              <a:rPr lang="da-DK" sz="2400" b="1" i="1" dirty="0" smtClean="0">
                <a:solidFill>
                  <a:srgbClr val="FF0000"/>
                </a:solidFill>
              </a:rPr>
              <a:t>FADN</a:t>
            </a:r>
            <a:r>
              <a:rPr lang="sr-Cyrl-RS" sz="2400" b="1" i="1" dirty="0" smtClean="0">
                <a:solidFill>
                  <a:srgbClr val="FF0000"/>
                </a:solidFill>
              </a:rPr>
              <a:t> СИСТЕМА</a:t>
            </a:r>
            <a:r>
              <a:rPr lang="sr-Cyrl-BA" sz="2400" b="1" i="1" dirty="0" smtClean="0">
                <a:solidFill>
                  <a:srgbClr val="FF0000"/>
                </a:solidFill>
              </a:rPr>
              <a:t> 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5778500" cy="1143000"/>
          </a:xfrm>
        </p:spPr>
        <p:txBody>
          <a:bodyPr>
            <a:noAutofit/>
          </a:bodyPr>
          <a:lstStyle/>
          <a:p>
            <a:r>
              <a:rPr lang="sr-Cyrl-RS" altLang="en-US" sz="2800" b="1" i="1" dirty="0" smtClean="0">
                <a:solidFill>
                  <a:srgbClr val="FF0000"/>
                </a:solidFill>
              </a:rPr>
              <a:t>Стандардни резултати </a:t>
            </a:r>
            <a:r>
              <a:rPr lang="da-DK" sz="2800" b="1" i="1" dirty="0" smtClean="0">
                <a:solidFill>
                  <a:srgbClr val="FF0000"/>
                </a:solidFill>
              </a:rPr>
              <a:t>FADN</a:t>
            </a:r>
            <a:r>
              <a:rPr lang="sr-Cyrl-RS" sz="2800" b="1" i="1" dirty="0" smtClean="0">
                <a:solidFill>
                  <a:srgbClr val="FF0000"/>
                </a:solidFill>
              </a:rPr>
              <a:t> система</a:t>
            </a:r>
            <a:r>
              <a:rPr lang="sr-Cyrl-BA" sz="2800" b="1" i="1" dirty="0" smtClean="0">
                <a:solidFill>
                  <a:srgbClr val="FF0000"/>
                </a:solidFill>
              </a:rPr>
              <a:t> </a:t>
            </a:r>
            <a:endParaRPr lang="en-US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71601"/>
            <a:ext cx="89154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Производња (вредност производње)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</a:rPr>
              <a:t>Структура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Трошкови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</a:rPr>
              <a:t>Приходи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Субвенције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Биланс субвенција и пореза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Биланс успеха</a:t>
            </a:r>
          </a:p>
          <a:p>
            <a:pPr>
              <a:defRPr/>
            </a:pPr>
            <a:r>
              <a:rPr lang="sr-Cyrl-R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Финансијски показатељи (</a:t>
            </a:r>
            <a:r>
              <a:rPr lang="en-US" sz="2500" b="1" i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cash flow</a:t>
            </a:r>
            <a:r>
              <a:rPr lang="en-US" sz="2500" b="1" dirty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)</a:t>
            </a:r>
            <a:endParaRPr lang="en-US" sz="2500" b="1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sr-Latn-RS" sz="2500" b="1" dirty="0">
              <a:solidFill>
                <a:srgbClr val="53535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90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8170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i="1" dirty="0" err="1" smtClean="0">
                <a:solidFill>
                  <a:srgbClr val="FF0000"/>
                </a:solidFill>
              </a:rPr>
              <a:t>Због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чега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се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укључити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у FADN?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1416"/>
            <a:ext cx="9066212" cy="52565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Учешће је добровољно;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Подаци су безбедни под шифром;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   </a:t>
            </a: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(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изјава о поверљивости података је обавезна)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Газдинства која учествују добијају повратну информацију и савете у вези са њиховим резултатима пословања 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Могућност за поређење са групним резултатима упоредивих газдинстава;</a:t>
            </a:r>
            <a:r>
              <a:rPr lang="en-US" sz="2400" b="1" dirty="0" smtClean="0">
                <a:solidFill>
                  <a:srgbClr val="246381"/>
                </a:solidFill>
                <a:latin typeface="+mj-lt"/>
              </a:rPr>
              <a:t> </a:t>
            </a:r>
            <a:endParaRPr lang="sr-Cyrl-RS" sz="2400" b="1" dirty="0" smtClean="0">
              <a:solidFill>
                <a:srgbClr val="24638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Обука пољопривредника како да прате сопствено пословање; </a:t>
            </a:r>
            <a:endParaRPr lang="en-US" sz="2400" b="1" dirty="0" smtClean="0">
              <a:solidFill>
                <a:srgbClr val="24638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6438900" cy="533400"/>
          </a:xfrm>
        </p:spPr>
        <p:txBody>
          <a:bodyPr/>
          <a:lstStyle/>
          <a:p>
            <a:pPr algn="l" eaLnBrk="1" hangingPunct="1"/>
            <a:r>
              <a:rPr lang="sr-Latn-CS" sz="2400" b="1" i="1" dirty="0" smtClean="0">
                <a:solidFill>
                  <a:srgbClr val="FF0000"/>
                </a:solidFill>
              </a:rPr>
              <a:t>Остваривање циља-ПРОФИТ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8434" name="Text Placeholder 4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4872170" cy="914400"/>
          </a:xfrm>
        </p:spPr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ru-RU" sz="1800" smtClean="0">
                <a:solidFill>
                  <a:schemeClr val="accent1"/>
                </a:solidFill>
              </a:rPr>
              <a:t>ОБЕЗБЕДИТИ ИНФОРМАЦИЈЕ НЕОПХОДНЕ ЗА ДОНОШЕЊЕ ИСПРАВНИХ  ПОСЛОВНИХ ОДЛУКА</a:t>
            </a:r>
            <a:endParaRPr lang="en-US" sz="1800" smtClean="0">
              <a:solidFill>
                <a:schemeClr val="accent1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82550" y="2743200"/>
            <a:ext cx="4872170" cy="3962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•	Утврђивање резултата пословања на газдинству</a:t>
            </a:r>
            <a:endParaRPr lang="sr-Latn-CS" sz="20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smtClean="0"/>
              <a:t>•	Утврђивање имовинске ситуације</a:t>
            </a:r>
            <a:endParaRPr lang="sr-Latn-CS" sz="2000" b="1" smtClean="0">
              <a:latin typeface="Arial" charset="0"/>
            </a:endParaRPr>
          </a:p>
          <a:p>
            <a:pPr eaLnBrk="1" hangingPunct="1"/>
            <a:r>
              <a:rPr lang="ru-RU" sz="2000" b="1" smtClean="0"/>
              <a:t>Обезбеђивање података за контролу планираних активности</a:t>
            </a:r>
            <a:endParaRPr lang="en-US" sz="2000" smtClean="0"/>
          </a:p>
          <a:p>
            <a:pPr eaLnBrk="1" hangingPunct="1"/>
            <a:r>
              <a:rPr lang="ru-RU" sz="2000" b="1" smtClean="0"/>
              <a:t>Анализа свих активности у циљу побољшања пословања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843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26150" y="1676400"/>
            <a:ext cx="3879850" cy="650875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chemeClr val="accent1"/>
                </a:solidFill>
              </a:rPr>
              <a:t>ОБЕЗБЕДИТИ УСПЕШНО ПОСЛОВАЊЕ ГАЗДИНСТВА</a:t>
            </a:r>
          </a:p>
        </p:txBody>
      </p:sp>
      <p:sp>
        <p:nvSpPr>
          <p:cNvPr id="18437" name="Content Placeholder 7"/>
          <p:cNvSpPr>
            <a:spLocks noGrp="1"/>
          </p:cNvSpPr>
          <p:nvPr>
            <p:ph sz="quarter" idx="4"/>
          </p:nvPr>
        </p:nvSpPr>
        <p:spPr>
          <a:xfrm>
            <a:off x="5448300" y="3505200"/>
            <a:ext cx="413094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smtClean="0">
                <a:latin typeface="Arial" charset="0"/>
              </a:rPr>
              <a:t>•	</a:t>
            </a:r>
            <a:r>
              <a:rPr lang="en-US" b="1" smtClean="0">
                <a:latin typeface="Arial" charset="0"/>
              </a:rPr>
              <a:t>Економичност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b="1" smtClean="0">
                <a:latin typeface="Arial" charset="0"/>
              </a:rPr>
              <a:t>•	Рентабилност</a:t>
            </a:r>
            <a:endParaRPr lang="sr-Latn-CS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sr-Latn-CS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Продуктивност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127500" y="1905000"/>
            <a:ext cx="165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219200"/>
          </a:xfrm>
        </p:spPr>
        <p:txBody>
          <a:bodyPr>
            <a:normAutofit/>
          </a:bodyPr>
          <a:lstStyle/>
          <a:p>
            <a:pPr algn="l"/>
            <a:r>
              <a:rPr lang="sr-Cyrl-CS" sz="2800" b="1" i="1" dirty="0" smtClean="0">
                <a:solidFill>
                  <a:srgbClr val="FF0000"/>
                </a:solidFill>
                <a:latin typeface="Arial" charset="0"/>
              </a:rPr>
              <a:t>Допринос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за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пољопривредне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err="1" smtClean="0">
                <a:solidFill>
                  <a:srgbClr val="FF0000"/>
                </a:solidFill>
              </a:rPr>
              <a:t>произвођаче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525000" cy="5105400"/>
          </a:xfrm>
        </p:spPr>
        <p:txBody>
          <a:bodyPr tIns="36000" anchor="ctr"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•Нове информације унапређују знање </a:t>
            </a:r>
          </a:p>
          <a:p>
            <a:pPr eaLnBrk="1" hangingPunct="1">
              <a:buFont typeface="Arial" charset="0"/>
              <a:buNone/>
            </a:pPr>
            <a:r>
              <a:rPr lang="sr-Cyrl-CS" sz="2000" b="1" dirty="0" smtClean="0">
                <a:latin typeface="Arial" charset="0"/>
              </a:rPr>
              <a:t>  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sr-Cyrl-CS" sz="2000" b="1" dirty="0" smtClean="0">
                <a:latin typeface="Arial" charset="0"/>
              </a:rPr>
              <a:t>     </a:t>
            </a:r>
            <a:r>
              <a:rPr lang="ru-RU" sz="2000" b="1" dirty="0" smtClean="0">
                <a:solidFill>
                  <a:srgbClr val="246381"/>
                </a:solidFill>
              </a:rPr>
              <a:t>Ниво профита и Повезаност са техничким перформансама</a:t>
            </a:r>
          </a:p>
          <a:p>
            <a:pPr marL="971550" lvl="2" indent="-250825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/>
              <a:t>Оцена резултата линија производње</a:t>
            </a:r>
            <a:r>
              <a:rPr lang="ru-RU" sz="2000" b="1" dirty="0" smtClean="0">
                <a:latin typeface="Arial" charset="0"/>
              </a:rPr>
              <a:t>;</a:t>
            </a:r>
          </a:p>
          <a:p>
            <a:pPr marL="971550" lvl="2" indent="-250825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Arial" charset="0"/>
              </a:rPr>
              <a:t> И</a:t>
            </a:r>
            <a:r>
              <a:rPr lang="ru-RU" sz="2000" b="1" dirty="0" smtClean="0"/>
              <a:t>дентификовање пропуста у технологији производње</a:t>
            </a:r>
            <a:r>
              <a:rPr lang="ru-RU" sz="2000" b="1" dirty="0" smtClean="0">
                <a:latin typeface="Arial" charset="0"/>
              </a:rPr>
              <a:t>; </a:t>
            </a:r>
          </a:p>
          <a:p>
            <a:pPr marL="971550" lvl="2" indent="-250825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Arial" charset="0"/>
              </a:rPr>
              <a:t> А</a:t>
            </a:r>
            <a:r>
              <a:rPr lang="ru-RU" sz="2000" b="1" dirty="0" smtClean="0"/>
              <a:t>нализа набавки репроматеријала</a:t>
            </a:r>
            <a:r>
              <a:rPr lang="ru-RU" sz="2000" b="1" dirty="0" smtClean="0">
                <a:latin typeface="Arial" charset="0"/>
              </a:rPr>
              <a:t>;</a:t>
            </a:r>
          </a:p>
          <a:p>
            <a:pPr marL="971550" lvl="2" indent="-250825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Arial" charset="0"/>
              </a:rPr>
              <a:t>  А</a:t>
            </a:r>
            <a:r>
              <a:rPr lang="ru-RU" sz="2000" b="1" dirty="0" smtClean="0"/>
              <a:t>нализа оптерећења тро</a:t>
            </a:r>
            <a:r>
              <a:rPr lang="ru-RU" sz="2000" b="1" dirty="0" smtClean="0">
                <a:latin typeface="Arial" charset="0"/>
              </a:rPr>
              <a:t>ш</a:t>
            </a:r>
            <a:r>
              <a:rPr lang="ru-RU" sz="2000" b="1" dirty="0" smtClean="0"/>
              <a:t>ковима</a:t>
            </a:r>
            <a:r>
              <a:rPr lang="ru-RU" sz="2000" b="1" dirty="0" smtClean="0">
                <a:latin typeface="Arial" charset="0"/>
              </a:rPr>
              <a:t>;</a:t>
            </a:r>
            <a:r>
              <a:rPr lang="en-US" sz="2000" b="1" i="1" dirty="0" smtClean="0">
                <a:solidFill>
                  <a:srgbClr val="A50021"/>
                </a:solidFill>
              </a:rPr>
              <a:t> </a:t>
            </a:r>
            <a:endParaRPr lang="sr-Cyrl-RS" sz="2000" b="1" i="1" dirty="0" smtClean="0">
              <a:solidFill>
                <a:srgbClr val="A50021"/>
              </a:solidFill>
            </a:endParaRPr>
          </a:p>
          <a:p>
            <a:r>
              <a:rPr lang="sr-Cyrl-RS" sz="2800" b="1" i="1" dirty="0" smtClean="0">
                <a:solidFill>
                  <a:schemeClr val="accent1"/>
                </a:solidFill>
              </a:rPr>
              <a:t>Подржава остваривање п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рофит</a:t>
            </a:r>
            <a:r>
              <a:rPr lang="sr-Cyrl-RS" sz="2800" b="1" i="1" dirty="0" smtClean="0">
                <a:solidFill>
                  <a:schemeClr val="accent1"/>
                </a:solidFill>
              </a:rPr>
              <a:t>а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на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газдинству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endParaRPr lang="sr-Cyrl-RS" sz="2800" b="1" i="1" dirty="0" smtClean="0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n-US" sz="2000" b="1" dirty="0" err="1" smtClean="0"/>
              <a:t>Побољшано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пословање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газдинст</a:t>
            </a:r>
            <a:r>
              <a:rPr lang="sr-Cyrl-CS" sz="2000" b="1" dirty="0" smtClean="0"/>
              <a:t>в</a:t>
            </a:r>
            <a:r>
              <a:rPr lang="en-US" sz="2000" b="1" dirty="0" smtClean="0"/>
              <a:t>а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b="1" dirty="0" smtClean="0"/>
              <a:t>Л</a:t>
            </a:r>
            <a:r>
              <a:rPr lang="ru-RU" sz="2000" b="1" dirty="0" smtClean="0"/>
              <a:t>ак</a:t>
            </a:r>
            <a:r>
              <a:rPr lang="en-US" sz="2000" b="1" dirty="0" smtClean="0"/>
              <a:t>ш</a:t>
            </a:r>
            <a:r>
              <a:rPr lang="ru-RU" sz="2000" b="1" dirty="0" smtClean="0"/>
              <a:t>е </a:t>
            </a:r>
            <a:r>
              <a:rPr lang="en-US" sz="2000" b="1" dirty="0" smtClean="0"/>
              <a:t>и </a:t>
            </a:r>
            <a:r>
              <a:rPr lang="ru-RU" sz="2000" b="1" dirty="0" smtClean="0"/>
              <a:t>боље управљање тро</a:t>
            </a:r>
            <a:r>
              <a:rPr lang="en-US" sz="2000" b="1" dirty="0" smtClean="0"/>
              <a:t>ш</a:t>
            </a:r>
            <a:r>
              <a:rPr lang="ru-RU" sz="2000" b="1" dirty="0" smtClean="0"/>
              <a:t>ковима</a:t>
            </a:r>
            <a:endParaRPr lang="en-US" sz="2000" b="1" dirty="0" smtClean="0"/>
          </a:p>
          <a:p>
            <a:pPr lvl="2">
              <a:buFont typeface="Wingdings" pitchFamily="2" charset="2"/>
              <a:buChar char="q"/>
            </a:pPr>
            <a:r>
              <a:rPr lang="en-US" sz="2000" b="1" dirty="0" smtClean="0"/>
              <a:t>Л</a:t>
            </a:r>
            <a:r>
              <a:rPr lang="ru-RU" sz="2000" b="1" dirty="0" smtClean="0"/>
              <a:t>ак</a:t>
            </a:r>
            <a:r>
              <a:rPr lang="en-US" sz="2000" b="1" dirty="0" smtClean="0"/>
              <a:t>ш</a:t>
            </a:r>
            <a:r>
              <a:rPr lang="ru-RU" sz="2000" b="1" dirty="0" smtClean="0"/>
              <a:t>е планирање </a:t>
            </a:r>
            <a:r>
              <a:rPr lang="en-US" sz="2000" b="1" dirty="0" smtClean="0"/>
              <a:t>и </a:t>
            </a:r>
            <a:r>
              <a:rPr lang="ru-RU" sz="2000" b="1" dirty="0" smtClean="0"/>
              <a:t>доно</a:t>
            </a:r>
            <a:r>
              <a:rPr lang="en-US" sz="2000" b="1" dirty="0" smtClean="0"/>
              <a:t>ш</a:t>
            </a:r>
            <a:r>
              <a:rPr lang="ru-RU" sz="2000" b="1" dirty="0" smtClean="0"/>
              <a:t>ење одлука</a:t>
            </a:r>
            <a:endParaRPr lang="en-US" sz="2000" b="1" dirty="0" smtClean="0"/>
          </a:p>
          <a:p>
            <a:pPr lvl="2">
              <a:buFont typeface="Wingdings" pitchFamily="2" charset="2"/>
              <a:buChar char="q"/>
            </a:pPr>
            <a:r>
              <a:rPr lang="en-US" sz="2000" b="1" dirty="0" smtClean="0"/>
              <a:t>С</a:t>
            </a:r>
            <a:r>
              <a:rPr lang="ru-RU" sz="2000" b="1" dirty="0" smtClean="0"/>
              <a:t>астављање калкулација </a:t>
            </a:r>
            <a:r>
              <a:rPr lang="en-US" sz="2000" b="1" dirty="0" smtClean="0"/>
              <a:t>и </a:t>
            </a:r>
            <a:r>
              <a:rPr lang="ru-RU" sz="2000" b="1" dirty="0" smtClean="0"/>
              <a:t>израда бизнис планова</a:t>
            </a:r>
            <a:endParaRPr lang="en-US" sz="2000" b="1" dirty="0" smtClean="0"/>
          </a:p>
          <a:p>
            <a:pPr marL="971550" lvl="2" indent="-250825"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20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1219200"/>
          </a:xfrm>
        </p:spPr>
        <p:txBody>
          <a:bodyPr>
            <a:noAutofit/>
          </a:bodyPr>
          <a:lstStyle/>
          <a:p>
            <a:pPr algn="l"/>
            <a:r>
              <a:rPr lang="sr-Cyrl-CS" sz="2800" b="1" i="1" dirty="0" smtClean="0">
                <a:solidFill>
                  <a:srgbClr val="FF0000"/>
                </a:solidFill>
                <a:latin typeface="Arial" charset="0"/>
              </a:rPr>
              <a:t>Допринос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за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пољопривредне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err="1" smtClean="0">
                <a:solidFill>
                  <a:srgbClr val="FF0000"/>
                </a:solidFill>
              </a:rPr>
              <a:t>произвођаче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2400" y="1196752"/>
            <a:ext cx="9753600" cy="5661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dirty="0" smtClean="0">
                <a:solidFill>
                  <a:schemeClr val="accent1"/>
                </a:solidFill>
              </a:rPr>
              <a:t>•	</a:t>
            </a:r>
            <a:r>
              <a:rPr lang="ru-RU" sz="2400" b="1" i="1" dirty="0" smtClean="0">
                <a:solidFill>
                  <a:schemeClr val="accent1"/>
                </a:solidFill>
              </a:rPr>
              <a:t>Вођење евиденције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</a:t>
            </a:r>
            <a:r>
              <a:rPr lang="ru-RU" sz="1900" b="1" dirty="0" smtClean="0"/>
              <a:t>Фокусирање на приход, трошкове и профит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i="1" dirty="0" smtClean="0">
                <a:solidFill>
                  <a:schemeClr val="accent1"/>
                </a:solidFill>
              </a:rPr>
              <a:t>Израда планова: производње, прихода, тро</a:t>
            </a:r>
            <a:r>
              <a:rPr lang="ru-RU" sz="2400" b="1" i="1" dirty="0" smtClean="0">
                <a:solidFill>
                  <a:schemeClr val="accent1"/>
                </a:solidFill>
                <a:latin typeface="Arial" charset="0"/>
              </a:rPr>
              <a:t>ш</a:t>
            </a:r>
            <a:r>
              <a:rPr lang="ru-RU" sz="2400" b="1" i="1" dirty="0" smtClean="0">
                <a:solidFill>
                  <a:schemeClr val="accent1"/>
                </a:solidFill>
              </a:rPr>
              <a:t>кова, инвестиција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</a:t>
            </a:r>
            <a:r>
              <a:rPr lang="ru-RU" sz="1900" b="1" dirty="0" smtClean="0"/>
              <a:t>Идентификовање негативних </a:t>
            </a:r>
            <a:r>
              <a:rPr lang="ru-RU" sz="1900" b="1" dirty="0" smtClean="0">
                <a:latin typeface="Arial" charset="0"/>
              </a:rPr>
              <a:t>и </a:t>
            </a:r>
            <a:r>
              <a:rPr lang="ru-RU" sz="1900" b="1" dirty="0" smtClean="0"/>
              <a:t>позитивних фактора</a:t>
            </a:r>
            <a:r>
              <a:rPr lang="ru-RU" sz="1900" b="1" dirty="0" smtClean="0">
                <a:latin typeface="Arial" charset="0"/>
              </a:rPr>
              <a:t> пословања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900" b="1" dirty="0" smtClean="0">
                <a:latin typeface="Arial" charset="0"/>
              </a:rPr>
              <a:t>      </a:t>
            </a:r>
            <a:r>
              <a:rPr lang="ru-RU" sz="1900" b="1" dirty="0" smtClean="0"/>
              <a:t>Лак</a:t>
            </a:r>
            <a:r>
              <a:rPr lang="ru-RU" sz="1900" b="1" dirty="0" smtClean="0">
                <a:latin typeface="Arial" charset="0"/>
              </a:rPr>
              <a:t>ш</a:t>
            </a:r>
            <a:r>
              <a:rPr lang="ru-RU" sz="1900" b="1" dirty="0" smtClean="0"/>
              <a:t>е припремање пројектне документације за добијење субвенција</a:t>
            </a:r>
            <a:r>
              <a:rPr lang="ru-RU" sz="1900" b="1" dirty="0" smtClean="0">
                <a:latin typeface="Arial" charset="0"/>
              </a:rPr>
              <a:t> (државна, ИПАРД и сл. 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9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•	Упоређивање </a:t>
            </a:r>
            <a:r>
              <a:rPr lang="ru-RU" sz="2400" b="1" i="1" dirty="0" smtClean="0">
                <a:solidFill>
                  <a:schemeClr val="accent1"/>
                </a:solidFill>
                <a:latin typeface="Arial" charset="0"/>
              </a:rPr>
              <a:t>разултата </a:t>
            </a:r>
            <a:r>
              <a:rPr lang="ru-RU" sz="2400" b="1" i="1" dirty="0" smtClean="0">
                <a:solidFill>
                  <a:schemeClr val="accent1"/>
                </a:solidFill>
              </a:rPr>
              <a:t>газдинства са другим </a:t>
            </a:r>
            <a:r>
              <a:rPr lang="ru-RU" sz="2400" b="1" i="1" dirty="0" smtClean="0">
                <a:solidFill>
                  <a:schemeClr val="accent1"/>
                </a:solidFill>
                <a:latin typeface="Arial" charset="0"/>
              </a:rPr>
              <a:t>произвођачима</a:t>
            </a:r>
            <a:endParaRPr lang="ru-RU" sz="2400" b="1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Arial" charset="0"/>
              </a:rPr>
              <a:t>     </a:t>
            </a:r>
            <a:r>
              <a:rPr lang="ru-RU" sz="2400" b="1" dirty="0" smtClean="0">
                <a:latin typeface="Arial" charset="0"/>
              </a:rPr>
              <a:t>М</a:t>
            </a:r>
            <a:r>
              <a:rPr lang="ru-RU" sz="2400" b="1" dirty="0" smtClean="0"/>
              <a:t>еђу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државам</a:t>
            </a:r>
            <a:r>
              <a:rPr lang="ru-RU" sz="2400" b="1" dirty="0" smtClean="0">
                <a:latin typeface="Arial" charset="0"/>
              </a:rPr>
              <a:t>а</a:t>
            </a:r>
            <a:r>
              <a:rPr lang="ru-RU" sz="2400" b="1" dirty="0" smtClean="0"/>
              <a:t>, </a:t>
            </a:r>
            <a:r>
              <a:rPr lang="ru-RU" sz="2400" b="1" dirty="0" smtClean="0">
                <a:latin typeface="Arial" charset="0"/>
              </a:rPr>
              <a:t> у р</a:t>
            </a:r>
            <a:r>
              <a:rPr lang="ru-RU" sz="2400" b="1" dirty="0" smtClean="0"/>
              <a:t>егиону</a:t>
            </a:r>
            <a:r>
              <a:rPr lang="ru-RU" sz="2400" b="1" dirty="0" smtClean="0">
                <a:latin typeface="Arial" charset="0"/>
              </a:rPr>
              <a:t>, </a:t>
            </a:r>
            <a:r>
              <a:rPr lang="ru-RU" sz="2400" b="1" dirty="0" smtClean="0"/>
              <a:t>об</a:t>
            </a:r>
            <a:r>
              <a:rPr lang="ru-RU" sz="2400" b="1" dirty="0" smtClean="0">
                <a:latin typeface="Arial" charset="0"/>
              </a:rPr>
              <a:t>лас</a:t>
            </a:r>
            <a:r>
              <a:rPr lang="ru-RU" sz="2400" b="1" dirty="0" smtClean="0"/>
              <a:t>ти</a:t>
            </a:r>
            <a:r>
              <a:rPr lang="ru-RU" sz="2400" b="1" dirty="0" smtClean="0">
                <a:latin typeface="Arial" charset="0"/>
              </a:rPr>
              <a:t>..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•	Повратна информација</a:t>
            </a:r>
            <a:r>
              <a:rPr lang="ru-RU" sz="2400" b="1" i="1" dirty="0" smtClean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Arial" charset="0"/>
              </a:rPr>
              <a:t>      </a:t>
            </a:r>
            <a:r>
              <a:rPr lang="ru-RU" sz="2400" b="1" dirty="0" smtClean="0">
                <a:latin typeface="Arial" charset="0"/>
              </a:rPr>
              <a:t>Анализе, р</a:t>
            </a:r>
            <a:r>
              <a:rPr lang="ru-RU" sz="2400" b="1" dirty="0" smtClean="0"/>
              <a:t>ачун – са коментарима, поређење, индивидуални акциони план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•	Редовни контакти са саветодавцима </a:t>
            </a:r>
            <a:endParaRPr lang="ru-RU" sz="2400" b="1" i="1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529064" cy="1143000"/>
          </a:xfrm>
        </p:spPr>
        <p:txBody>
          <a:bodyPr>
            <a:normAutofit/>
          </a:bodyPr>
          <a:lstStyle/>
          <a:p>
            <a:pPr algn="l"/>
            <a:r>
              <a:rPr lang="sr-Cyrl-CS" sz="2800" b="1" i="1" dirty="0" smtClean="0">
                <a:solidFill>
                  <a:srgbClr val="FF0000"/>
                </a:solidFill>
                <a:latin typeface="Arial" charset="0"/>
              </a:rPr>
              <a:t>Допринос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за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пољопривредне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err="1" smtClean="0">
                <a:solidFill>
                  <a:srgbClr val="FF0000"/>
                </a:solidFill>
              </a:rPr>
              <a:t>произвођаче</a:t>
            </a:r>
            <a:endParaRPr lang="en-US" alt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94107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>
                <a:solidFill>
                  <a:srgbClr val="246381"/>
                </a:solidFill>
                <a:latin typeface="+mj-lt"/>
              </a:rPr>
              <a:t>Обука пољопривредника </a:t>
            </a:r>
            <a:r>
              <a:rPr lang="sr-Cyrl-RS" sz="2400" dirty="0">
                <a:solidFill>
                  <a:srgbClr val="246381"/>
                </a:solidFill>
                <a:latin typeface="+mj-lt"/>
              </a:rPr>
              <a:t>како да прате сопствено пословање и науче како да тумаче и користе добијене економске 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резултате;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r-Cyrl-RS" sz="2400" dirty="0" smtClean="0">
              <a:solidFill>
                <a:srgbClr val="24638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Бољи преглед и праћење пословања 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на нивоу целокупног газдинства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sr-Cyrl-RS" sz="2400" dirty="0" smtClean="0">
              <a:solidFill>
                <a:srgbClr val="24638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b="1" dirty="0" smtClean="0">
                <a:solidFill>
                  <a:srgbClr val="246381"/>
                </a:solidFill>
                <a:latin typeface="+mj-lt"/>
              </a:rPr>
              <a:t>Боље планирање: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r-Cyrl-RS" sz="2400" dirty="0" smtClean="0">
              <a:solidFill>
                <a:srgbClr val="246381"/>
              </a:solidFill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RS" sz="2400" dirty="0">
                <a:solidFill>
                  <a:srgbClr val="246381"/>
                </a:solidFill>
                <a:latin typeface="+mj-lt"/>
              </a:rPr>
              <a:t> 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     </a:t>
            </a:r>
            <a:r>
              <a:rPr lang="sr-Cyrl-RS" sz="2400" b="1" dirty="0" smtClean="0">
                <a:solidFill>
                  <a:srgbClr val="FF0000"/>
                </a:solidFill>
                <a:latin typeface="+mj-lt"/>
              </a:rPr>
              <a:t>ДОБРЕ ИНФОРМАЦИЈЕ ЗА ДОБРЕ ОДЛУКЕ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r-Cyrl-R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529064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i="1" dirty="0" err="1" smtClean="0">
                <a:solidFill>
                  <a:srgbClr val="FF0000"/>
                </a:solidFill>
              </a:rPr>
              <a:t>Шта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је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потребно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sr-Cyrl-RS" altLang="en-US" sz="2800" b="1" i="1" dirty="0" smtClean="0">
                <a:solidFill>
                  <a:srgbClr val="FF0000"/>
                </a:solidFill>
              </a:rPr>
              <a:t>за</a:t>
            </a:r>
            <a:r>
              <a:rPr lang="da-DK" sz="2800" b="1" i="1" dirty="0" smtClean="0">
                <a:solidFill>
                  <a:srgbClr val="FF0000"/>
                </a:solidFill>
              </a:rPr>
              <a:t> FADN</a:t>
            </a:r>
            <a:r>
              <a:rPr lang="sr-Cyrl-R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9410700" cy="4781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Редовно бележење података и добра сарадња са пољопривредним саветодавцима;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sr-Cyrl-RS" sz="2400" dirty="0" smtClean="0">
              <a:solidFill>
                <a:srgbClr val="24638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Општи подаци о газдинству, врсти производње, коришћено пољопривредно земљиште, радна снага...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sr-Cyrl-RS" sz="2400" dirty="0" smtClean="0">
              <a:solidFill>
                <a:srgbClr val="24638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Подаци у вези са активностима </a:t>
            </a: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(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месечна евиденција)</a:t>
            </a: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    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 куповина, продаја, коришћено на газдинству, број животиња...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Подаци о стању на пољопривредном газдинству (на дан </a:t>
            </a: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31.12.)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         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средства</a:t>
            </a: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,</a:t>
            </a:r>
            <a:r>
              <a:rPr lang="sr-Cyrl-RS" sz="2400" dirty="0" smtClean="0">
                <a:solidFill>
                  <a:srgbClr val="246381"/>
                </a:solidFill>
                <a:latin typeface="+mj-lt"/>
              </a:rPr>
              <a:t> залихе, кредити, субвенције</a:t>
            </a:r>
            <a:r>
              <a:rPr lang="en-US" sz="2400" dirty="0" smtClean="0">
                <a:solidFill>
                  <a:srgbClr val="246381"/>
                </a:solidFill>
                <a:latin typeface="+mj-lt"/>
              </a:rPr>
              <a:t>…</a:t>
            </a:r>
            <a:endParaRPr lang="en-US" sz="2400" dirty="0">
              <a:solidFill>
                <a:srgbClr val="24638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529064" cy="1143000"/>
          </a:xfrm>
        </p:spPr>
        <p:txBody>
          <a:bodyPr>
            <a:normAutofit/>
          </a:bodyPr>
          <a:lstStyle/>
          <a:p>
            <a:pPr algn="l"/>
            <a:r>
              <a:rPr lang="sr-Cyrl-RS" sz="2800" b="1" i="1" dirty="0" smtClean="0">
                <a:solidFill>
                  <a:srgbClr val="FF0000"/>
                </a:solidFill>
              </a:rPr>
              <a:t>Обуке на терену и посете газдинствима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22500"/>
            <a:ext cx="4152900" cy="328136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22500"/>
            <a:ext cx="3733799" cy="3281362"/>
          </a:xfrm>
        </p:spPr>
      </p:pic>
    </p:spTree>
    <p:extLst>
      <p:ext uri="{BB962C8B-B14F-4D97-AF65-F5344CB8AC3E}">
        <p14:creationId xmlns:p14="http://schemas.microsoft.com/office/powerpoint/2010/main" val="24295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90297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Систем рачуноводствених података на пољопривредним газдинствима у Републици Србији (</a:t>
            </a:r>
            <a:r>
              <a:rPr lang="ru-RU" sz="2800" b="1" i="1" dirty="0" smtClean="0">
                <a:solidFill>
                  <a:srgbClr val="FF0000"/>
                </a:solidFill>
              </a:rPr>
              <a:t>FADN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91821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b="1" i="1" dirty="0" smtClean="0"/>
          </a:p>
          <a:p>
            <a:pPr>
              <a:lnSpc>
                <a:spcPct val="80000"/>
              </a:lnSpc>
              <a:defRPr/>
            </a:pPr>
            <a:r>
              <a:rPr lang="sr-Cyrl-RS" sz="2600" b="1" dirty="0" smtClean="0">
                <a:solidFill>
                  <a:srgbClr val="246381"/>
                </a:solidFill>
              </a:rPr>
              <a:t>Опште информације о </a:t>
            </a:r>
            <a:r>
              <a:rPr lang="sr-Latn-CS" sz="2600" b="1" i="1" dirty="0" smtClean="0">
                <a:solidFill>
                  <a:srgbClr val="246381"/>
                </a:solidFill>
              </a:rPr>
              <a:t>FADN</a:t>
            </a:r>
            <a:r>
              <a:rPr lang="sr-Cyrl-RS" sz="2600" b="1" i="1" dirty="0" smtClean="0">
                <a:solidFill>
                  <a:srgbClr val="246381"/>
                </a:solidFill>
              </a:rPr>
              <a:t> ситему</a:t>
            </a:r>
            <a:endParaRPr lang="x-none" sz="2600" b="1" dirty="0" smtClean="0">
              <a:solidFill>
                <a:srgbClr val="24638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b="1" dirty="0" err="1" smtClean="0">
                <a:solidFill>
                  <a:srgbClr val="246381"/>
                </a:solidFill>
              </a:rPr>
              <a:t>Организациона</a:t>
            </a:r>
            <a:r>
              <a:rPr lang="en-US" sz="2600" b="1" dirty="0" smtClean="0">
                <a:solidFill>
                  <a:srgbClr val="246381"/>
                </a:solidFill>
              </a:rPr>
              <a:t> </a:t>
            </a:r>
            <a:r>
              <a:rPr lang="en-US" sz="2600" b="1" dirty="0" err="1" smtClean="0">
                <a:solidFill>
                  <a:srgbClr val="246381"/>
                </a:solidFill>
              </a:rPr>
              <a:t>структура</a:t>
            </a:r>
            <a:endParaRPr lang="en-US" sz="2600" b="1" dirty="0" smtClean="0">
              <a:solidFill>
                <a:srgbClr val="24638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Latn-CS" sz="2600" b="1" i="1" dirty="0" smtClean="0">
                <a:solidFill>
                  <a:srgbClr val="246381"/>
                </a:solidFill>
              </a:rPr>
              <a:t>FADN</a:t>
            </a:r>
            <a:r>
              <a:rPr lang="sr-Cyrl-RS" sz="2600" b="1" dirty="0" smtClean="0">
                <a:solidFill>
                  <a:srgbClr val="246381"/>
                </a:solidFill>
              </a:rPr>
              <a:t> методологија</a:t>
            </a:r>
          </a:p>
          <a:p>
            <a:pPr>
              <a:lnSpc>
                <a:spcPct val="80000"/>
              </a:lnSpc>
              <a:defRPr/>
            </a:pPr>
            <a:r>
              <a:rPr lang="sr-Cyrl-RS" sz="2600" b="1" dirty="0" smtClean="0">
                <a:solidFill>
                  <a:srgbClr val="246381"/>
                </a:solidFill>
              </a:rPr>
              <a:t>Избор пољопривредних газдинстава</a:t>
            </a:r>
          </a:p>
          <a:p>
            <a:pPr>
              <a:lnSpc>
                <a:spcPct val="80000"/>
              </a:lnSpc>
              <a:defRPr/>
            </a:pPr>
            <a:r>
              <a:rPr lang="sr-Cyrl-BA" sz="2600" b="1" dirty="0" smtClean="0">
                <a:solidFill>
                  <a:srgbClr val="246381"/>
                </a:solidFill>
              </a:rPr>
              <a:t>Стандардни резултати </a:t>
            </a:r>
            <a:r>
              <a:rPr lang="en-US" sz="2600" b="1" dirty="0" smtClean="0">
                <a:solidFill>
                  <a:srgbClr val="246381"/>
                </a:solidFill>
              </a:rPr>
              <a:t>FADN </a:t>
            </a:r>
            <a:r>
              <a:rPr lang="sr-Cyrl-BA" sz="2600" b="1" dirty="0" smtClean="0">
                <a:solidFill>
                  <a:srgbClr val="246381"/>
                </a:solidFill>
              </a:rPr>
              <a:t>система </a:t>
            </a:r>
            <a:endParaRPr lang="sr-Cyrl-RS" sz="2600" b="1" dirty="0" smtClean="0">
              <a:solidFill>
                <a:srgbClr val="24638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sr-Cyrl-RS" sz="2600" b="1" dirty="0" smtClean="0">
                <a:solidFill>
                  <a:srgbClr val="246381"/>
                </a:solidFill>
              </a:rPr>
              <a:t>Користи и Значај Успостављања </a:t>
            </a:r>
            <a:r>
              <a:rPr lang="sr-Latn-CS" sz="2400" b="1" dirty="0" smtClean="0">
                <a:solidFill>
                  <a:srgbClr val="246381"/>
                </a:solidFill>
              </a:rPr>
              <a:t>FADN </a:t>
            </a:r>
            <a:r>
              <a:rPr lang="sr-Cyrl-RS" sz="2400" b="1" dirty="0" smtClean="0">
                <a:solidFill>
                  <a:srgbClr val="246381"/>
                </a:solidFill>
              </a:rPr>
              <a:t> </a:t>
            </a:r>
            <a:r>
              <a:rPr lang="ru-RU" sz="2400" b="1" dirty="0" smtClean="0">
                <a:solidFill>
                  <a:srgbClr val="246381"/>
                </a:solidFill>
              </a:rPr>
              <a:t>Система</a:t>
            </a:r>
            <a:endParaRPr lang="sr-Cyrl-RS" sz="2600" b="1" dirty="0" smtClean="0">
              <a:solidFill>
                <a:srgbClr val="24638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x-none" sz="2600" b="1" dirty="0" smtClean="0">
              <a:solidFill>
                <a:srgbClr val="24638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31304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i="1" dirty="0" err="1" smtClean="0">
                <a:solidFill>
                  <a:srgbClr val="FF0000"/>
                </a:solidFill>
              </a:rPr>
              <a:t>Шта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можете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очекивати</a:t>
            </a:r>
            <a:endParaRPr lang="en-US" alt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9906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 err="1" smtClean="0">
                <a:solidFill>
                  <a:srgbClr val="246381"/>
                </a:solidFill>
              </a:rPr>
              <a:t>Повратну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информацију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са резултатима пословања 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о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претходној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години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 и поређење током низа година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; </a:t>
            </a:r>
          </a:p>
          <a:p>
            <a:pPr eaLnBrk="1" hangingPunct="1"/>
            <a:endParaRPr lang="en-US" altLang="en-US" sz="2400" b="1" dirty="0" smtClean="0">
              <a:solidFill>
                <a:srgbClr val="246381"/>
              </a:solidFill>
            </a:endParaRPr>
          </a:p>
          <a:p>
            <a:pPr eaLnBrk="1" hangingPunct="1"/>
            <a:r>
              <a:rPr lang="en-US" altLang="en-US" sz="2400" b="1" dirty="0" err="1" smtClean="0">
                <a:solidFill>
                  <a:srgbClr val="246381"/>
                </a:solidFill>
              </a:rPr>
              <a:t>Савети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од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ст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р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ане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саветодаваца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,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прилагођени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конкретно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 (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Вашем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)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газдинству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; </a:t>
            </a:r>
          </a:p>
          <a:p>
            <a:pPr eaLnBrk="1" hangingPunct="1"/>
            <a:endParaRPr lang="en-US" altLang="en-US" sz="2400" b="1" dirty="0" smtClean="0">
              <a:solidFill>
                <a:srgbClr val="246381"/>
              </a:solidFill>
            </a:endParaRPr>
          </a:p>
          <a:p>
            <a:pPr eaLnBrk="1" hangingPunct="1"/>
            <a:r>
              <a:rPr lang="en-US" altLang="en-US" sz="2400" b="1" dirty="0" err="1" smtClean="0">
                <a:solidFill>
                  <a:srgbClr val="246381"/>
                </a:solidFill>
              </a:rPr>
              <a:t>Унапређени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и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побољшани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савети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коришћењем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метода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поређења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у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групи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; </a:t>
            </a:r>
          </a:p>
          <a:p>
            <a:pPr eaLnBrk="1" hangingPunct="1"/>
            <a:endParaRPr lang="en-US" altLang="en-US" sz="2400" b="1" dirty="0" smtClean="0">
              <a:solidFill>
                <a:srgbClr val="246381"/>
              </a:solidFill>
            </a:endParaRPr>
          </a:p>
          <a:p>
            <a:r>
              <a:rPr lang="en-US" altLang="en-US" sz="2400" b="1" dirty="0" err="1" smtClean="0">
                <a:solidFill>
                  <a:srgbClr val="246381"/>
                </a:solidFill>
              </a:rPr>
              <a:t>Подршку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за добијање субвенција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–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забележени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подаци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из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246381"/>
                </a:solidFill>
              </a:rPr>
              <a:t>FADN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могу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бити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коришћени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46381"/>
                </a:solidFill>
              </a:rPr>
              <a:t>за</a:t>
            </a:r>
            <a:r>
              <a:rPr lang="en-US" altLang="en-US" sz="2400" b="1" dirty="0" smtClean="0">
                <a:solidFill>
                  <a:srgbClr val="246381"/>
                </a:solidFill>
              </a:rPr>
              <a:t> </a:t>
            </a:r>
            <a:r>
              <a:rPr lang="sr-Cyrl-BA" altLang="en-US" sz="2400" b="1" dirty="0" smtClean="0">
                <a:solidFill>
                  <a:srgbClr val="246381"/>
                </a:solidFill>
              </a:rPr>
              <a:t>припремање пројектне документације за инвестиције; </a:t>
            </a:r>
            <a:endParaRPr lang="en-US" altLang="en-US" sz="2400" b="1" dirty="0" smtClean="0">
              <a:solidFill>
                <a:srgbClr val="246381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5037718" cy="1842904"/>
          </a:xfrm>
          <a:prstGeom prst="rect">
            <a:avLst/>
          </a:prstGeom>
          <a:noFill/>
        </p:spPr>
      </p:pic>
      <p:pic>
        <p:nvPicPr>
          <p:cNvPr id="5" name="Picture 4" descr="F:\ALEKSANDRA\FADN  (2012)\NOVI FADN\PTT\LOGOTIPI RGB\europe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1883238" cy="11108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4869160"/>
            <a:ext cx="1365506" cy="790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0592" y="980728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 smtClean="0">
                <a:solidFill>
                  <a:schemeClr val="bg1"/>
                </a:solidFill>
              </a:rPr>
              <a:t>ХВАЛА НА ПАЖЊИ</a:t>
            </a:r>
          </a:p>
          <a:p>
            <a:pPr algn="ctr"/>
            <a:endParaRPr lang="sr-Cyrl-RS" sz="44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4000" b="1" dirty="0" smtClean="0">
                <a:solidFill>
                  <a:srgbClr val="FF0000"/>
                </a:solidFill>
                <a:hlinkClick r:id="rId5"/>
              </a:rPr>
              <a:t>www.fadn.rs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sr-Latn-RS" sz="3200" b="1" dirty="0" smtClean="0">
              <a:solidFill>
                <a:schemeClr val="bg1"/>
              </a:solidFill>
            </a:endParaRPr>
          </a:p>
          <a:p>
            <a:pPr algn="ctr"/>
            <a:r>
              <a:rPr lang="sr-Latn-RS" sz="3200" b="1" i="1" dirty="0" smtClean="0">
                <a:solidFill>
                  <a:srgbClr val="FF0000"/>
                </a:solidFill>
              </a:rPr>
              <a:t>mirjana.bojcevski</a:t>
            </a:r>
            <a:r>
              <a:rPr lang="en-US" sz="3200" b="1" i="1" dirty="0" smtClean="0">
                <a:solidFill>
                  <a:srgbClr val="FF0000"/>
                </a:solidFill>
              </a:rPr>
              <a:t>@</a:t>
            </a:r>
            <a:r>
              <a:rPr lang="en-US" sz="3200" b="1" i="1" dirty="0" err="1" smtClean="0">
                <a:solidFill>
                  <a:srgbClr val="FF0000"/>
                </a:solidFill>
              </a:rPr>
              <a:t>minpolj.gov.rs</a:t>
            </a:r>
            <a:endParaRPr lang="sr-Cyrl-RS" sz="3200" b="1" i="1" dirty="0" smtClean="0">
              <a:solidFill>
                <a:srgbClr val="FF0000"/>
              </a:solidFill>
            </a:endParaRPr>
          </a:p>
          <a:p>
            <a:pPr algn="ctr"/>
            <a:endParaRPr lang="sr-Cyrl-RS" sz="3200" dirty="0">
              <a:solidFill>
                <a:schemeClr val="bg1"/>
              </a:solidFill>
            </a:endParaRPr>
          </a:p>
          <a:p>
            <a:pPr algn="ctr"/>
            <a:endParaRPr lang="sr-Cyrl-R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228600" y="548680"/>
            <a:ext cx="5228456" cy="518120"/>
          </a:xfrm>
        </p:spPr>
        <p:txBody>
          <a:bodyPr>
            <a:noAutofit/>
          </a:bodyPr>
          <a:lstStyle/>
          <a:p>
            <a:pPr algn="l"/>
            <a:r>
              <a:rPr lang="sr-Cyrl-RS" altLang="en-US" sz="2800" b="1" i="1" dirty="0" smtClean="0">
                <a:solidFill>
                  <a:srgbClr val="FF0000"/>
                </a:solidFill>
              </a:rPr>
              <a:t>Шта је</a:t>
            </a:r>
            <a:r>
              <a:rPr lang="en-GB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GB" altLang="en-US" sz="2800" b="1" i="1" dirty="0">
                <a:solidFill>
                  <a:srgbClr val="FF0000"/>
                </a:solidFill>
              </a:rPr>
              <a:t>FADN?</a:t>
            </a:r>
          </a:p>
        </p:txBody>
      </p:sp>
      <p:sp>
        <p:nvSpPr>
          <p:cNvPr id="18435" name="Pladsholder til indhold 2"/>
          <p:cNvSpPr>
            <a:spLocks noGrp="1"/>
          </p:cNvSpPr>
          <p:nvPr>
            <p:ph idx="1"/>
          </p:nvPr>
        </p:nvSpPr>
        <p:spPr>
          <a:xfrm>
            <a:off x="0" y="1340768"/>
            <a:ext cx="10137576" cy="5517232"/>
          </a:xfrm>
        </p:spPr>
        <p:txBody>
          <a:bodyPr>
            <a:noAutofit/>
          </a:bodyPr>
          <a:lstStyle/>
          <a:p>
            <a:pPr>
              <a:lnSpc>
                <a:spcPts val="1875"/>
              </a:lnSpc>
            </a:pPr>
            <a:r>
              <a:rPr lang="en-GB" altLang="en-US" sz="2400" b="1" i="1" dirty="0" smtClean="0">
                <a:solidFill>
                  <a:srgbClr val="246381"/>
                </a:solidFill>
              </a:rPr>
              <a:t>FADN </a:t>
            </a:r>
            <a:r>
              <a:rPr lang="sr-Cyrl-RS" altLang="en-US" sz="2400" b="1" i="1" dirty="0" smtClean="0">
                <a:solidFill>
                  <a:srgbClr val="246381"/>
                </a:solidFill>
              </a:rPr>
              <a:t>  </a:t>
            </a:r>
            <a:r>
              <a:rPr lang="sr-Cyrl-RS" altLang="en-US" sz="2400" b="1" dirty="0" smtClean="0">
                <a:solidFill>
                  <a:srgbClr val="246381"/>
                </a:solidFill>
              </a:rPr>
              <a:t>је</a:t>
            </a:r>
            <a:r>
              <a:rPr lang="sr-Cyrl-RS" altLang="en-US" sz="2400" b="1" i="1" dirty="0" smtClean="0">
                <a:solidFill>
                  <a:srgbClr val="246381"/>
                </a:solidFill>
              </a:rPr>
              <a:t> </a:t>
            </a:r>
            <a:r>
              <a:rPr lang="ru-RU" sz="2400" b="1" dirty="0" smtClean="0">
                <a:solidFill>
                  <a:srgbClr val="246381"/>
                </a:solidFill>
              </a:rPr>
              <a:t>Систем рачуноводствених података на пољопривредним газдинствима у Републици Србији</a:t>
            </a:r>
          </a:p>
          <a:p>
            <a:pPr>
              <a:lnSpc>
                <a:spcPts val="1875"/>
              </a:lnSpc>
            </a:pPr>
            <a:endParaRPr lang="en-US" altLang="en-US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875"/>
              </a:lnSpc>
            </a:pP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ПРЕДСТАВЉА УЗОРАК  ПОЉОПРИВРЕДНИХ ГАЗДИНСТАВА</a:t>
            </a:r>
          </a:p>
          <a:p>
            <a:pPr>
              <a:lnSpc>
                <a:spcPts val="1875"/>
              </a:lnSpc>
            </a:pPr>
            <a:endParaRPr lang="sr-Cyrl-RS" altLang="en-US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ts val="1875"/>
              </a:lnSpc>
              <a:buNone/>
            </a:pP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Cyrl-RS" altLang="en-U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Европска Унија -</a:t>
            </a:r>
            <a:r>
              <a:rPr lang="en-GB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80</a:t>
            </a: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GB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000 </a:t>
            </a: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пољ.газдинстава</a:t>
            </a:r>
            <a:r>
              <a:rPr lang="en-GB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 </a:t>
            </a:r>
            <a:endParaRPr lang="sr-Cyrl-RS" altLang="en-US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ts val="1875"/>
              </a:lnSpc>
              <a:buNone/>
            </a:pPr>
            <a:r>
              <a:rPr lang="en-GB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(</a:t>
            </a: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представљају </a:t>
            </a:r>
            <a:r>
              <a:rPr lang="en-US" altLang="en-US" sz="2500" dirty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5</a:t>
            </a: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 милиона газдинстава</a:t>
            </a:r>
            <a:r>
              <a:rPr lang="en-GB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)</a:t>
            </a:r>
            <a:endParaRPr lang="sr-Cyrl-RS" altLang="en-US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ts val="1875"/>
              </a:lnSpc>
              <a:buNone/>
            </a:pPr>
            <a:endParaRPr lang="sr-Cyrl-RS" altLang="en-US" sz="2500" dirty="0" smtClean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ts val="1875"/>
              </a:lnSpc>
              <a:buNone/>
            </a:pP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Cyrl-RS" altLang="en-U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Србија</a:t>
            </a: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sr-Latn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10</a:t>
            </a: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00 газдинстава (тренутно)</a:t>
            </a:r>
          </a:p>
          <a:p>
            <a:pPr lvl="1">
              <a:lnSpc>
                <a:spcPts val="1875"/>
              </a:lnSpc>
              <a:buNone/>
            </a:pP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( представљају </a:t>
            </a:r>
            <a:r>
              <a:rPr lang="ru-RU" altLang="en-U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631.552</a:t>
            </a:r>
            <a:r>
              <a:rPr lang="ru-RU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 пољопривредних газдинстава  Србије)</a:t>
            </a:r>
            <a:endParaRPr lang="en-GB" altLang="en-US" sz="2500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ts val="1875"/>
              </a:lnSpc>
            </a:pPr>
            <a:endParaRPr lang="en-GB" altLang="en-US" sz="2500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875"/>
              </a:lnSpc>
            </a:pPr>
            <a:r>
              <a:rPr lang="sr-Cyrl-RS" altLang="en-US" sz="2500" b="1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Микро-подаци о пољопривредним газдинствима </a:t>
            </a:r>
            <a:endParaRPr lang="en-GB" altLang="en-US" sz="2500" b="1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ts val="1875"/>
              </a:lnSpc>
            </a:pPr>
            <a:r>
              <a:rPr lang="sr-Cyrl-RS" altLang="en-US" sz="2500" dirty="0" smtClean="0">
                <a:solidFill>
                  <a:srgbClr val="246381"/>
                </a:solidFill>
              </a:rPr>
              <a:t>Технички подаци</a:t>
            </a:r>
            <a:endParaRPr lang="en-GB" altLang="en-US" sz="2500" dirty="0" smtClean="0">
              <a:solidFill>
                <a:srgbClr val="246381"/>
              </a:solidFill>
            </a:endParaRPr>
          </a:p>
          <a:p>
            <a:pPr lvl="1">
              <a:lnSpc>
                <a:spcPts val="1875"/>
              </a:lnSpc>
            </a:pPr>
            <a:r>
              <a:rPr lang="sr-Cyrl-RS" altLang="en-US" sz="2500" dirty="0" smtClean="0">
                <a:solidFill>
                  <a:srgbClr val="246381"/>
                </a:solidFill>
              </a:rPr>
              <a:t>Структурни подаци </a:t>
            </a:r>
            <a:endParaRPr lang="en-GB" altLang="en-US" sz="2500" dirty="0" smtClean="0">
              <a:solidFill>
                <a:srgbClr val="246381"/>
              </a:solidFill>
            </a:endParaRPr>
          </a:p>
          <a:p>
            <a:pPr lvl="1">
              <a:lnSpc>
                <a:spcPts val="1875"/>
              </a:lnSpc>
            </a:pPr>
            <a:r>
              <a:rPr lang="sr-Cyrl-RS" altLang="en-US" sz="2500" dirty="0" smtClean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Финансијски подаци</a:t>
            </a:r>
            <a:endParaRPr lang="en-GB" altLang="en-US" sz="2500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875"/>
              </a:lnSpc>
            </a:pPr>
            <a:endParaRPr lang="en-GB" altLang="en-US" sz="2500" dirty="0">
              <a:solidFill>
                <a:srgbClr val="24638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34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Pladsholder til indhold 3"/>
          <p:cNvGraphicFramePr>
            <a:graphicFrameLocks noGrp="1" noChangeAspect="1"/>
          </p:cNvGraphicFramePr>
          <p:nvPr>
            <p:ph idx="1"/>
          </p:nvPr>
        </p:nvGraphicFramePr>
        <p:xfrm>
          <a:off x="1016398" y="1125538"/>
          <a:ext cx="8003910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Acrobat Document" r:id="rId3" imgW="10802858" imgH="7676190" progId="AcroExch.Document.7">
                  <p:embed/>
                </p:oleObj>
              </mc:Choice>
              <mc:Fallback>
                <p:oleObj name="Acrobat Document" r:id="rId3" imgW="10802858" imgH="7676190" progId="AcroExch.Document.7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398" y="1125538"/>
                        <a:ext cx="8003910" cy="568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91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FADN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систем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sr-Cyrl-RS" sz="2800" b="1" i="1" dirty="0" smtClean="0">
                <a:solidFill>
                  <a:srgbClr val="FF0000"/>
                </a:solidFill>
              </a:rPr>
              <a:t>у Србији-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Захтеви</a:t>
            </a:r>
            <a:r>
              <a:rPr lang="en-US" sz="2800" b="1" i="1" dirty="0" smtClean="0">
                <a:solidFill>
                  <a:srgbClr val="FF0000"/>
                </a:solidFill>
              </a:rPr>
              <a:t> ЕУ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753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x-none" dirty="0" smtClean="0"/>
              <a:t> </a:t>
            </a:r>
            <a:r>
              <a:rPr lang="x-none" sz="2400" dirty="0" smtClean="0">
                <a:solidFill>
                  <a:srgbClr val="246381"/>
                </a:solidFill>
              </a:rPr>
              <a:t>Од   2011. године Пројекат:„ </a:t>
            </a:r>
            <a:r>
              <a:rPr lang="x-none" sz="2400" b="1" i="1" dirty="0" smtClean="0">
                <a:solidFill>
                  <a:srgbClr val="246381"/>
                </a:solidFill>
              </a:rPr>
              <a:t>Успостављање система рачуноводствених података на пољопривредним газдинствиma у Републици Србији (</a:t>
            </a:r>
            <a:r>
              <a:rPr lang="x-none" sz="2400" b="1" i="1" dirty="0">
                <a:solidFill>
                  <a:srgbClr val="246381"/>
                </a:solidFill>
              </a:rPr>
              <a:t>FADN)”. </a:t>
            </a:r>
            <a:r>
              <a:rPr lang="x-none" sz="2400" dirty="0">
                <a:solidFill>
                  <a:srgbClr val="246381"/>
                </a:solidFill>
              </a:rPr>
              <a:t>  (</a:t>
            </a:r>
            <a:r>
              <a:rPr lang="x-none" sz="2400" smtClean="0">
                <a:solidFill>
                  <a:srgbClr val="246381"/>
                </a:solidFill>
              </a:rPr>
              <a:t>EuropeAid/129873/C/SER/RS)</a:t>
            </a:r>
            <a:endParaRPr lang="sr-Cyrl-RS" sz="2400" dirty="0" smtClean="0">
              <a:solidFill>
                <a:srgbClr val="246381"/>
              </a:solidFill>
            </a:endParaRPr>
          </a:p>
          <a:p>
            <a:pPr>
              <a:buNone/>
              <a:defRPr/>
            </a:pPr>
            <a:endParaRPr lang="sr-Cyrl-RS" sz="2400" dirty="0" smtClean="0">
              <a:solidFill>
                <a:srgbClr val="24638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246381"/>
                </a:solidFill>
              </a:rPr>
              <a:t>У Европској Унији уведен 1965. године и Уређен уредбама ЕУ (и представља захтев ЕУ)</a:t>
            </a:r>
          </a:p>
          <a:p>
            <a:pPr>
              <a:defRPr/>
            </a:pPr>
            <a:endParaRPr lang="x-none" sz="2400" dirty="0" smtClean="0">
              <a:solidFill>
                <a:srgbClr val="24638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x-none" sz="2400" dirty="0" smtClean="0">
              <a:solidFill>
                <a:srgbClr val="246381"/>
              </a:solidFill>
            </a:endParaRPr>
          </a:p>
          <a:p>
            <a:pPr>
              <a:defRPr/>
            </a:pPr>
            <a:r>
              <a:rPr lang="sr-Cyrl-RS" sz="2400" i="1" dirty="0" smtClean="0">
                <a:solidFill>
                  <a:srgbClr val="246381"/>
                </a:solidFill>
              </a:rPr>
              <a:t>У </a:t>
            </a:r>
            <a:r>
              <a:rPr lang="sr-Cyrl-BA" sz="2400" dirty="0" smtClean="0">
                <a:solidFill>
                  <a:srgbClr val="246381"/>
                </a:solidFill>
              </a:rPr>
              <a:t>Србији</a:t>
            </a:r>
            <a:r>
              <a:rPr lang="sr-Cyrl-RS" sz="2400" i="1" dirty="0" smtClean="0">
                <a:solidFill>
                  <a:srgbClr val="246381"/>
                </a:solidFill>
              </a:rPr>
              <a:t>  </a:t>
            </a:r>
            <a:r>
              <a:rPr lang="x-none" sz="2400" i="1" smtClean="0">
                <a:solidFill>
                  <a:srgbClr val="246381"/>
                </a:solidFill>
              </a:rPr>
              <a:t>FADN </a:t>
            </a:r>
            <a:r>
              <a:rPr lang="x-none" sz="2400" dirty="0" smtClean="0">
                <a:solidFill>
                  <a:srgbClr val="246381"/>
                </a:solidFill>
              </a:rPr>
              <a:t>систем део Преговора у оквиру </a:t>
            </a:r>
            <a:r>
              <a:rPr lang="x-none" sz="2400" smtClean="0">
                <a:solidFill>
                  <a:srgbClr val="246381"/>
                </a:solidFill>
              </a:rPr>
              <a:t>Поглавља 11</a:t>
            </a:r>
            <a:r>
              <a:rPr lang="sr-Cyrl-RS" sz="2400" dirty="0" smtClean="0">
                <a:solidFill>
                  <a:srgbClr val="246381"/>
                </a:solidFill>
              </a:rPr>
              <a:t> </a:t>
            </a:r>
            <a:r>
              <a:rPr lang="x-none" sz="2400" smtClean="0">
                <a:solidFill>
                  <a:srgbClr val="246381"/>
                </a:solidFill>
              </a:rPr>
              <a:t>за приступање у Европску унију</a:t>
            </a:r>
          </a:p>
          <a:p>
            <a:pPr>
              <a:defRPr/>
            </a:pPr>
            <a:endParaRPr lang="x-none" sz="2400" dirty="0" smtClean="0"/>
          </a:p>
          <a:p>
            <a:pPr>
              <a:defRPr/>
            </a:pPr>
            <a:endParaRPr lang="x-none" dirty="0"/>
          </a:p>
          <a:p>
            <a:pPr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80963" y="30480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 dirty="0">
                <a:solidFill>
                  <a:srgbClr val="FF0000"/>
                </a:solidFill>
                <a:latin typeface="Myriad Pro"/>
              </a:rPr>
              <a:t>Институције укључене у FADN систем </a:t>
            </a:r>
            <a:endParaRPr lang="sr-Cyrl-BA" sz="2800" b="1" i="1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1" y="1371600"/>
            <a:ext cx="9906000" cy="52977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err="1" smtClean="0">
                <a:solidFill>
                  <a:srgbClr val="246381"/>
                </a:solidFill>
              </a:rPr>
              <a:t>Министарство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пољопривреде</a:t>
            </a:r>
            <a:r>
              <a:rPr lang="en-US" sz="2400" b="1" i="1" dirty="0" smtClean="0">
                <a:solidFill>
                  <a:srgbClr val="246381"/>
                </a:solidFill>
              </a:rPr>
              <a:t> и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заштите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животне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средине</a:t>
            </a:r>
            <a:r>
              <a:rPr lang="sr-Cyrl-RS" sz="2400" b="1" i="1" dirty="0" smtClean="0">
                <a:solidFill>
                  <a:srgbClr val="24638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b="1" i="1" dirty="0" smtClean="0">
                <a:solidFill>
                  <a:srgbClr val="246381"/>
                </a:solidFill>
              </a:rPr>
              <a:t>Национални одбор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endParaRPr lang="sr-Cyrl-RS" sz="2400" b="1" i="1" dirty="0" smtClean="0">
              <a:solidFill>
                <a:srgbClr val="24638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i="1" dirty="0" smtClean="0">
              <a:solidFill>
                <a:srgbClr val="24638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400" b="1" i="1" dirty="0" smtClean="0">
                <a:solidFill>
                  <a:srgbClr val="246381"/>
                </a:solidFill>
              </a:rPr>
              <a:t>Регионалн</a:t>
            </a:r>
            <a:r>
              <a:rPr lang="en-US" sz="2400" b="1" i="1" dirty="0" smtClean="0">
                <a:solidFill>
                  <a:srgbClr val="246381"/>
                </a:solidFill>
              </a:rPr>
              <a:t>а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координациона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тела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endParaRPr lang="sr-Cyrl-RS" sz="2400" b="1" i="1" dirty="0" smtClean="0">
              <a:solidFill>
                <a:srgbClr val="24638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r-Cyrl-RS" sz="2400" b="1" i="1" dirty="0" smtClean="0">
              <a:solidFill>
                <a:srgbClr val="24638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400" b="1" i="1" dirty="0" smtClean="0">
                <a:solidFill>
                  <a:srgbClr val="246381"/>
                </a:solidFill>
              </a:rPr>
              <a:t>Републички завод за статистику </a:t>
            </a:r>
            <a:r>
              <a:rPr lang="sr-Cyrl-RS" sz="2400" b="1" i="1" dirty="0" smtClean="0">
                <a:solidFill>
                  <a:srgbClr val="246381"/>
                </a:solidFill>
              </a:rPr>
              <a:t> и о</a:t>
            </a:r>
            <a:r>
              <a:rPr lang="sr-Latn-CS" sz="2400" b="1" i="1" dirty="0" smtClean="0">
                <a:solidFill>
                  <a:srgbClr val="246381"/>
                </a:solidFill>
              </a:rPr>
              <a:t>бразовне установе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000" b="1" i="1" dirty="0" smtClean="0"/>
              <a:t>-</a:t>
            </a:r>
            <a:r>
              <a:rPr lang="en-US" sz="2000" b="1" dirty="0" err="1" smtClean="0"/>
              <a:t>Факултети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Институти</a:t>
            </a:r>
            <a:endParaRPr lang="sr-Cyrl-R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i="1" dirty="0" err="1" smtClean="0">
                <a:solidFill>
                  <a:srgbClr val="246381"/>
                </a:solidFill>
              </a:rPr>
              <a:t>Пољопривредне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саветодавне</a:t>
            </a:r>
            <a:r>
              <a:rPr lang="en-US" sz="2400" b="1" i="1" dirty="0" smtClean="0">
                <a:solidFill>
                  <a:srgbClr val="246381"/>
                </a:solidFill>
              </a:rPr>
              <a:t> и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стручне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r>
              <a:rPr lang="en-US" sz="2400" b="1" i="1" dirty="0" err="1" smtClean="0">
                <a:solidFill>
                  <a:srgbClr val="246381"/>
                </a:solidFill>
              </a:rPr>
              <a:t>службе</a:t>
            </a:r>
            <a:r>
              <a:rPr lang="en-US" sz="2400" b="1" i="1" dirty="0" smtClean="0">
                <a:solidFill>
                  <a:srgbClr val="246381"/>
                </a:solidFill>
              </a:rPr>
              <a:t> </a:t>
            </a:r>
            <a:endParaRPr lang="sr-Cyrl-RS" sz="2000" b="1" dirty="0" smtClean="0">
              <a:solidFill>
                <a:srgbClr val="535354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535354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i="1" dirty="0" smtClean="0">
                <a:solidFill>
                  <a:schemeClr val="accent1"/>
                </a:solidFill>
              </a:rPr>
              <a:t>•	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Пољопривредни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саветодавци</a:t>
            </a:r>
            <a:r>
              <a:rPr lang="sr-Latn-CS" sz="2400" b="1" i="1" dirty="0" smtClean="0">
                <a:solidFill>
                  <a:schemeClr val="accent1"/>
                </a:solidFill>
              </a:rPr>
              <a:t> </a:t>
            </a:r>
            <a:endParaRPr lang="en-US" sz="2400" b="1" i="1" dirty="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b="1" i="1" dirty="0" err="1" smtClean="0">
                <a:solidFill>
                  <a:srgbClr val="FF0000"/>
                </a:solidFill>
              </a:rPr>
              <a:t>Пољопривредни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произвођачи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370263" y="1190625"/>
            <a:ext cx="3600450" cy="1139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x-none" b="1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ЛОКАЛНИ НИВО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Myriad Pro (Headings)"/>
            </a:endParaRPr>
          </a:p>
          <a:p>
            <a:pPr algn="ctr">
              <a:defRPr/>
            </a:pPr>
            <a:r>
              <a:rPr lang="x-none" b="1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Канцеларије за прикупљање података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(33 </a:t>
            </a:r>
            <a:r>
              <a:rPr lang="x-none" sz="1400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службе са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100 </a:t>
            </a:r>
            <a:r>
              <a:rPr lang="x-none" sz="1400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саветодаваца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 </a:t>
            </a:r>
            <a:r>
              <a:rPr lang="en-US" sz="1400" dirty="0">
                <a:solidFill>
                  <a:srgbClr val="005EA4"/>
                </a:solidFill>
                <a:latin typeface="Myriad Pro (Headings)"/>
              </a:rPr>
              <a:t>)</a:t>
            </a:r>
            <a:endParaRPr lang="en-GB" sz="1400" dirty="0">
              <a:solidFill>
                <a:srgbClr val="005EA4"/>
              </a:solidFill>
              <a:latin typeface="Myriad Pro (Headings)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260649"/>
            <a:ext cx="5867400" cy="818852"/>
          </a:xfrm>
        </p:spPr>
        <p:txBody>
          <a:bodyPr/>
          <a:lstStyle/>
          <a:p>
            <a:pPr algn="l" eaLnBrk="1" hangingPunct="1">
              <a:defRPr/>
            </a:pPr>
            <a:r>
              <a:rPr lang="x-none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(Headings)"/>
              </a:rPr>
              <a:t>ОРГАНИЗАЦИОНА СТРУКТУРА </a:t>
            </a:r>
            <a:endParaRPr 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(Headings)"/>
            </a:endParaRPr>
          </a:p>
        </p:txBody>
      </p:sp>
      <p:sp>
        <p:nvSpPr>
          <p:cNvPr id="12292" name="Oval 14"/>
          <p:cNvSpPr>
            <a:spLocks noGrp="1" noChangeArrowheads="1"/>
          </p:cNvSpPr>
          <p:nvPr>
            <p:ph idx="1"/>
          </p:nvPr>
        </p:nvSpPr>
        <p:spPr>
          <a:xfrm>
            <a:off x="130175" y="1484313"/>
            <a:ext cx="2338388" cy="3197225"/>
          </a:xfrm>
          <a:prstGeom prst="ellipse">
            <a:avLst/>
          </a:prstGeom>
          <a:extLst/>
        </p:spPr>
        <p:txBody>
          <a:bodyPr wrap="none" lIns="90000" tIns="46800" rIns="90000" bIns="46800"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x-none" sz="1800" b="1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Пољопривредна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x-none" sz="1800" b="1" dirty="0" smtClean="0">
                <a:solidFill>
                  <a:schemeClr val="accent3">
                    <a:lumMod val="50000"/>
                  </a:schemeClr>
                </a:solidFill>
                <a:latin typeface="Myriad Pro (Headings)"/>
              </a:rPr>
              <a:t>газдинства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Myriad Pro (Headings)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1800" dirty="0"/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3657600" y="2852738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F6228"/>
                </a:solidFill>
                <a:latin typeface="Myriad Pro (Headings)"/>
                <a:cs typeface="Arial" charset="0"/>
              </a:rPr>
              <a:t>РЕГИОНАЛНИ НИВО</a:t>
            </a:r>
            <a:endParaRPr lang="sr-Latn-CS" b="1" dirty="0">
              <a:solidFill>
                <a:srgbClr val="4F6228"/>
              </a:solidFill>
              <a:latin typeface="Myriad Pro (Headings)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68675" y="4508500"/>
            <a:ext cx="3600450" cy="1117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НАЦИОНАЛНИ НИВО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b="1">
                <a:solidFill>
                  <a:srgbClr val="C00000"/>
                </a:solidFill>
                <a:latin typeface="Myriad Pro (Headings)"/>
              </a:rPr>
              <a:t>FADN </a:t>
            </a:r>
            <a:r>
              <a:rPr lang="en-US" b="1">
                <a:solidFill>
                  <a:srgbClr val="C00000"/>
                </a:solidFill>
                <a:latin typeface="Myriad Pro (Headings)"/>
              </a:rPr>
              <a:t>јединица у МПЗЖС</a:t>
            </a:r>
            <a:endParaRPr lang="sr-Latn-CS" b="1">
              <a:solidFill>
                <a:srgbClr val="C00000"/>
              </a:solidFill>
              <a:latin typeface="Myriad Pro (Headings)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>
                <a:solidFill>
                  <a:srgbClr val="4A4A4C"/>
                </a:solidFill>
                <a:latin typeface="Myriad Pro (Headings)"/>
              </a:rPr>
              <a:t>Сектор за пољопривредну политику</a:t>
            </a:r>
            <a:endParaRPr lang="en-GB">
              <a:solidFill>
                <a:srgbClr val="4A4A4C"/>
              </a:solidFill>
              <a:latin typeface="Myriad Pro (Headings)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824663" y="2420938"/>
            <a:ext cx="2700337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Управни</a:t>
            </a:r>
            <a:r>
              <a:rPr lang="en-US" b="1" dirty="0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 </a:t>
            </a:r>
            <a:r>
              <a:rPr lang="en-US" b="1" dirty="0" err="1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одбор</a:t>
            </a:r>
            <a:r>
              <a:rPr lang="en-US" b="1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/</a:t>
            </a:r>
            <a:r>
              <a:rPr lang="en-US" b="1" dirty="0" err="1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Национални</a:t>
            </a:r>
            <a:r>
              <a:rPr lang="en-US" b="1" dirty="0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 </a:t>
            </a:r>
            <a:r>
              <a:rPr lang="en-US" b="1" dirty="0" err="1">
                <a:solidFill>
                  <a:srgbClr val="4A4A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(Headings)"/>
              </a:rPr>
              <a:t>одбор</a:t>
            </a:r>
            <a:endParaRPr lang="en-GB" dirty="0">
              <a:solidFill>
                <a:srgbClr val="4A4A4C"/>
              </a:solidFill>
              <a:latin typeface="Myriad Pro (Headings)"/>
            </a:endParaRPr>
          </a:p>
        </p:txBody>
      </p:sp>
      <p:sp>
        <p:nvSpPr>
          <p:cNvPr id="12296" name="Line 28"/>
          <p:cNvSpPr>
            <a:spLocks noChangeShapeType="1"/>
          </p:cNvSpPr>
          <p:nvPr/>
        </p:nvSpPr>
        <p:spPr bwMode="auto">
          <a:xfrm flipV="1">
            <a:off x="7400925" y="3643313"/>
            <a:ext cx="360363" cy="719137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297" name="AutoShape 17"/>
          <p:cNvSpPr>
            <a:spLocks noChangeArrowheads="1"/>
          </p:cNvSpPr>
          <p:nvPr/>
        </p:nvSpPr>
        <p:spPr bwMode="auto">
          <a:xfrm>
            <a:off x="4737100" y="4005263"/>
            <a:ext cx="381000" cy="431800"/>
          </a:xfrm>
          <a:prstGeom prst="upDownArrow">
            <a:avLst>
              <a:gd name="adj1" fmla="val 50000"/>
              <a:gd name="adj2" fmla="val 22667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GB">
              <a:cs typeface="Arial" charset="0"/>
            </a:endParaRPr>
          </a:p>
        </p:txBody>
      </p:sp>
      <p:sp>
        <p:nvSpPr>
          <p:cNvPr id="12298" name="AutoShape 17"/>
          <p:cNvSpPr>
            <a:spLocks noChangeArrowheads="1"/>
          </p:cNvSpPr>
          <p:nvPr/>
        </p:nvSpPr>
        <p:spPr bwMode="auto">
          <a:xfrm>
            <a:off x="4737100" y="2416175"/>
            <a:ext cx="381000" cy="431800"/>
          </a:xfrm>
          <a:prstGeom prst="upDownArrow">
            <a:avLst>
              <a:gd name="adj1" fmla="val 50000"/>
              <a:gd name="adj2" fmla="val 22667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GB">
              <a:cs typeface="Arial" charset="0"/>
            </a:endParaRPr>
          </a:p>
        </p:txBody>
      </p:sp>
      <p:sp>
        <p:nvSpPr>
          <p:cNvPr id="12300" name="Line 25"/>
          <p:cNvSpPr>
            <a:spLocks noChangeShapeType="1"/>
          </p:cNvSpPr>
          <p:nvPr/>
        </p:nvSpPr>
        <p:spPr bwMode="auto">
          <a:xfrm flipV="1">
            <a:off x="2649538" y="1797050"/>
            <a:ext cx="719137" cy="766763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301" name="Line 25"/>
          <p:cNvSpPr>
            <a:spLocks noChangeShapeType="1"/>
          </p:cNvSpPr>
          <p:nvPr/>
        </p:nvSpPr>
        <p:spPr bwMode="auto">
          <a:xfrm>
            <a:off x="2576513" y="4149725"/>
            <a:ext cx="1152525" cy="43180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302" name="Line 28"/>
          <p:cNvSpPr>
            <a:spLocks noChangeShapeType="1"/>
          </p:cNvSpPr>
          <p:nvPr/>
        </p:nvSpPr>
        <p:spPr bwMode="auto">
          <a:xfrm flipV="1">
            <a:off x="2505075" y="3141663"/>
            <a:ext cx="57626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20493" name="Picture 16" descr="images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3357563"/>
            <a:ext cx="5762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7" descr="images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3357563"/>
            <a:ext cx="5032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8" descr="images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450" y="3933825"/>
            <a:ext cx="649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9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" y="3933825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0" descr="images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6650" y="4508500"/>
            <a:ext cx="7207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23"/>
          <p:cNvSpPr txBox="1">
            <a:spLocks noChangeArrowheads="1"/>
          </p:cNvSpPr>
          <p:nvPr/>
        </p:nvSpPr>
        <p:spPr bwMode="auto">
          <a:xfrm>
            <a:off x="5118100" y="3284538"/>
            <a:ext cx="15636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ПСПВШ</a:t>
            </a:r>
            <a:endParaRPr lang="sr-Latn-CS" sz="1400" b="1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en-US" sz="1200" b="1">
                <a:solidFill>
                  <a:srgbClr val="246381"/>
                </a:solidFill>
                <a:latin typeface="Verdana" pitchFamily="34" charset="0"/>
                <a:cs typeface="Arial" charset="0"/>
              </a:rPr>
              <a:t>Север Србије Војводина</a:t>
            </a:r>
          </a:p>
        </p:txBody>
      </p:sp>
      <p:sp>
        <p:nvSpPr>
          <p:cNvPr id="20499" name="Rectangle 25"/>
          <p:cNvSpPr>
            <a:spLocks noChangeArrowheads="1"/>
          </p:cNvSpPr>
          <p:nvPr/>
        </p:nvSpPr>
        <p:spPr bwMode="auto">
          <a:xfrm>
            <a:off x="3657600" y="3213100"/>
            <a:ext cx="12239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ИПН</a:t>
            </a:r>
            <a:r>
              <a:rPr lang="sr-Latn-CS" sz="1400" b="1">
                <a:solidFill>
                  <a:srgbClr val="881502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ctr"/>
            <a:r>
              <a:rPr lang="en-US" sz="1200" b="1">
                <a:solidFill>
                  <a:srgbClr val="246381"/>
                </a:solidFill>
                <a:latin typeface="Verdana" pitchFamily="34" charset="0"/>
                <a:cs typeface="Arial" charset="0"/>
              </a:rPr>
              <a:t>Централна и јужна Србија</a:t>
            </a:r>
            <a:endParaRPr lang="en-GB" sz="1200" b="1">
              <a:solidFill>
                <a:srgbClr val="246381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45705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i="1" dirty="0" err="1" smtClean="0">
                <a:solidFill>
                  <a:srgbClr val="FF0000"/>
                </a:solidFill>
              </a:rPr>
              <a:t>Мрежа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прикупљања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података</a:t>
            </a:r>
            <a:endParaRPr lang="en-US" alt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Down Arrow Callout 3"/>
          <p:cNvSpPr/>
          <p:nvPr/>
        </p:nvSpPr>
        <p:spPr>
          <a:xfrm>
            <a:off x="3584848" y="3645024"/>
            <a:ext cx="3528392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100 </a:t>
            </a:r>
            <a:r>
              <a:rPr lang="sr-Cyrl-RS" sz="2400" dirty="0">
                <a:solidFill>
                  <a:schemeClr val="bg1"/>
                </a:solidFill>
              </a:rPr>
              <a:t>САВЕТОДАВАЦА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648" y="4869160"/>
            <a:ext cx="731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 smtClean="0"/>
              <a:t>1000</a:t>
            </a:r>
            <a:r>
              <a:rPr lang="en-US" sz="2800" dirty="0" smtClean="0"/>
              <a:t> </a:t>
            </a:r>
            <a:r>
              <a:rPr lang="sr-Cyrl-RS" sz="2800" dirty="0"/>
              <a:t>ПОЉОПРИВРЕДНИХ ГАЗДИНСТАВА</a:t>
            </a:r>
            <a:r>
              <a:rPr lang="en-US" sz="2800" dirty="0"/>
              <a:t>(2013)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4160912" y="1772816"/>
            <a:ext cx="2376264" cy="17600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33 </a:t>
            </a:r>
            <a:r>
              <a:rPr lang="sr-Cyrl-RS" sz="1600" b="1" dirty="0">
                <a:solidFill>
                  <a:schemeClr val="bg1"/>
                </a:solidFill>
              </a:rPr>
              <a:t>ПОЉОПРИВРЕДНЕ САВЕТОДАВНЕ И СТРУЧНЕ СЛУЖБ</a:t>
            </a:r>
            <a:r>
              <a:rPr lang="sr-Cyrl-RS" sz="1600" dirty="0">
                <a:solidFill>
                  <a:schemeClr val="bg1"/>
                </a:solidFill>
              </a:rPr>
              <a:t>Е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4450" y="141288"/>
            <a:ext cx="8915400" cy="1143000"/>
          </a:xfrm>
        </p:spPr>
        <p:txBody>
          <a:bodyPr/>
          <a:lstStyle/>
          <a:p>
            <a:pPr algn="l"/>
            <a:r>
              <a:rPr lang="en-US" sz="2800" b="1" i="1" smtClean="0">
                <a:solidFill>
                  <a:srgbClr val="FF0000"/>
                </a:solidFill>
              </a:rPr>
              <a:t>Избор пољопривредних </a:t>
            </a:r>
            <a:br>
              <a:rPr lang="en-US" sz="2800" b="1" i="1" smtClean="0">
                <a:solidFill>
                  <a:srgbClr val="FF0000"/>
                </a:solidFill>
              </a:rPr>
            </a:br>
            <a:r>
              <a:rPr lang="en-US" sz="2800" b="1" i="1" smtClean="0">
                <a:solidFill>
                  <a:srgbClr val="FF0000"/>
                </a:solidFill>
              </a:rPr>
              <a:t>газдинстава за  FADN узорак</a:t>
            </a:r>
          </a:p>
        </p:txBody>
      </p:sp>
      <p:pic>
        <p:nvPicPr>
          <p:cNvPr id="2662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788" y="2459038"/>
            <a:ext cx="4525962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815013"/>
            <a:ext cx="30972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1325563"/>
            <a:ext cx="974883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400" i="1" dirty="0">
                <a:latin typeface="Myriad Pro (Headings)"/>
              </a:rPr>
              <a:t>FADN </a:t>
            </a:r>
            <a:r>
              <a:rPr lang="en-US" sz="2400" dirty="0" err="1">
                <a:latin typeface="Myriad Pro (Headings)"/>
              </a:rPr>
              <a:t>узорак</a:t>
            </a:r>
            <a:r>
              <a:rPr lang="en-US" sz="2400" dirty="0">
                <a:latin typeface="Myriad Pro (Headings)"/>
              </a:rPr>
              <a:t>≈ </a:t>
            </a:r>
            <a:r>
              <a:rPr lang="sr-Latn-RS" sz="2400" dirty="0" smtClean="0">
                <a:latin typeface="Myriad Pro (Headings)"/>
              </a:rPr>
              <a:t>10</a:t>
            </a:r>
            <a:r>
              <a:rPr lang="en-US" sz="2400" dirty="0" smtClean="0">
                <a:latin typeface="Myriad Pro (Headings)"/>
              </a:rPr>
              <a:t>00 </a:t>
            </a:r>
            <a:r>
              <a:rPr lang="en-US" sz="2400" dirty="0" err="1">
                <a:latin typeface="Myriad Pro (Headings)"/>
              </a:rPr>
              <a:t>пољ.газдинстава</a:t>
            </a:r>
            <a:endParaRPr lang="en-US" sz="2400" dirty="0">
              <a:latin typeface="Myriad Pro (Headings)"/>
            </a:endParaRPr>
          </a:p>
          <a:p>
            <a:pPr marL="0"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>
                <a:latin typeface="Myriad Pro (Headings)"/>
              </a:rPr>
              <a:t> </a:t>
            </a:r>
            <a:r>
              <a:rPr lang="en-US" sz="2400" dirty="0" err="1">
                <a:latin typeface="Myriad Pro (Headings)"/>
              </a:rPr>
              <a:t>Распоред</a:t>
            </a:r>
            <a:r>
              <a:rPr lang="en-US" sz="2400" dirty="0">
                <a:latin typeface="Myriad Pro (Headings)"/>
              </a:rPr>
              <a:t>: </a:t>
            </a:r>
            <a:r>
              <a:rPr lang="en-US" sz="2400" dirty="0" err="1">
                <a:latin typeface="Myriad Pro (Headings)"/>
              </a:rPr>
              <a:t>Србија-Север</a:t>
            </a:r>
            <a:r>
              <a:rPr lang="en-US" sz="2400" dirty="0">
                <a:latin typeface="Myriad Pro (Headings)"/>
              </a:rPr>
              <a:t> </a:t>
            </a:r>
            <a:r>
              <a:rPr lang="en-GB" sz="2400" dirty="0" smtClean="0"/>
              <a:t>390</a:t>
            </a:r>
            <a:r>
              <a:rPr lang="sr-Latn-RS" sz="2400" dirty="0" smtClean="0"/>
              <a:t> </a:t>
            </a:r>
            <a:r>
              <a:rPr lang="en-US" sz="2400" dirty="0" smtClean="0">
                <a:latin typeface="Myriad Pro (Headings)"/>
              </a:rPr>
              <a:t>и </a:t>
            </a:r>
            <a:r>
              <a:rPr lang="en-US" sz="2400" dirty="0" err="1">
                <a:latin typeface="Myriad Pro (Headings)"/>
              </a:rPr>
              <a:t>Србија</a:t>
            </a:r>
            <a:r>
              <a:rPr lang="en-US" sz="2400" dirty="0">
                <a:latin typeface="Myriad Pro (Headings)"/>
              </a:rPr>
              <a:t> -</a:t>
            </a:r>
            <a:r>
              <a:rPr lang="en-US" sz="2400" dirty="0" err="1">
                <a:latin typeface="Myriad Pro (Headings)"/>
              </a:rPr>
              <a:t>југ</a:t>
            </a:r>
            <a:r>
              <a:rPr lang="en-US" sz="2400" dirty="0">
                <a:latin typeface="Myriad Pro (Headings)"/>
              </a:rPr>
              <a:t> </a:t>
            </a:r>
            <a:r>
              <a:rPr lang="en-GB" sz="2400" dirty="0" smtClean="0"/>
              <a:t>610</a:t>
            </a:r>
            <a:r>
              <a:rPr lang="en-US" sz="2400" dirty="0" smtClean="0">
                <a:latin typeface="Myriad Pro (Headings)"/>
              </a:rPr>
              <a:t> </a:t>
            </a:r>
            <a:r>
              <a:rPr lang="en-US" sz="2400" dirty="0" err="1">
                <a:latin typeface="Myriad Pro (Headings)"/>
              </a:rPr>
              <a:t>пољ.газдинстава</a:t>
            </a:r>
            <a:endParaRPr lang="en-US" sz="2400" dirty="0">
              <a:latin typeface="Myriad Pro (Headings)"/>
            </a:endParaRPr>
          </a:p>
        </p:txBody>
      </p:sp>
      <p:pic>
        <p:nvPicPr>
          <p:cNvPr id="26629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450" y="2381250"/>
            <a:ext cx="5213350" cy="3352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DN PALETTE">
      <a:dk1>
        <a:srgbClr val="535354"/>
      </a:dk1>
      <a:lt1>
        <a:sysClr val="window" lastClr="FFFFFF"/>
      </a:lt1>
      <a:dk2>
        <a:srgbClr val="FFFFFF"/>
      </a:dk2>
      <a:lt2>
        <a:srgbClr val="FFFFFF"/>
      </a:lt2>
      <a:accent1>
        <a:srgbClr val="246381"/>
      </a:accent1>
      <a:accent2>
        <a:srgbClr val="F5821F"/>
      </a:accent2>
      <a:accent3>
        <a:srgbClr val="959597"/>
      </a:accent3>
      <a:accent4>
        <a:srgbClr val="A6CE35"/>
      </a:accent4>
      <a:accent5>
        <a:srgbClr val="00273A"/>
      </a:accent5>
      <a:accent6>
        <a:srgbClr val="F79646"/>
      </a:accent6>
      <a:hlink>
        <a:srgbClr val="0000FF"/>
      </a:hlink>
      <a:folHlink>
        <a:srgbClr val="800080"/>
      </a:folHlink>
    </a:clrScheme>
    <a:fontScheme name="FADN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770</Words>
  <Application>Microsoft Office PowerPoint</Application>
  <PresentationFormat>A4 Paper (210x297 mm)</PresentationFormat>
  <Paragraphs>225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PowerPoint Presentation</vt:lpstr>
      <vt:lpstr>Систем рачуноводствених података на пољопривредним газдинствима у Републици Србији (FADN)</vt:lpstr>
      <vt:lpstr>Шта је FADN?</vt:lpstr>
      <vt:lpstr>PowerPoint Presentation</vt:lpstr>
      <vt:lpstr> FADN систем  у Србији- Захтеви ЕУ  </vt:lpstr>
      <vt:lpstr>PowerPoint Presentation</vt:lpstr>
      <vt:lpstr>ОРГАНИЗАЦИОНА СТРУКТУРА </vt:lpstr>
      <vt:lpstr>Мрежа прикупљања података</vt:lpstr>
      <vt:lpstr>Избор пољопривредних  газдинстава за  FADN узорак</vt:lpstr>
      <vt:lpstr>Планирани узорак (2014)</vt:lpstr>
      <vt:lpstr>PowerPoint Presentation</vt:lpstr>
      <vt:lpstr>Стандардни резултати FADN система </vt:lpstr>
      <vt:lpstr>Због чега се укључити у FADN?</vt:lpstr>
      <vt:lpstr>Остваривање циља-ПРОФИТ</vt:lpstr>
      <vt:lpstr>Допринос за пољопривредне произвођаче</vt:lpstr>
      <vt:lpstr>Допринос за пољопривредне произвођаче</vt:lpstr>
      <vt:lpstr>Допринос за пољопривредне произвођаче</vt:lpstr>
      <vt:lpstr>Шта је потребно за FADN ?</vt:lpstr>
      <vt:lpstr>Обуке на терену и посете газдинствима</vt:lpstr>
      <vt:lpstr>Шта можете очекивати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HeadMade-11</dc:creator>
  <cp:lastModifiedBy>Mirjana</cp:lastModifiedBy>
  <cp:revision>148</cp:revision>
  <dcterms:created xsi:type="dcterms:W3CDTF">2012-10-17T18:20:39Z</dcterms:created>
  <dcterms:modified xsi:type="dcterms:W3CDTF">2016-03-10T13:42:55Z</dcterms:modified>
</cp:coreProperties>
</file>